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handoutMasterIdLst>
    <p:handoutMasterId r:id="rId33"/>
  </p:handoutMasterIdLst>
  <p:sldIdLst>
    <p:sldId id="272" r:id="rId2"/>
    <p:sldId id="304" r:id="rId3"/>
    <p:sldId id="340" r:id="rId4"/>
    <p:sldId id="291" r:id="rId5"/>
    <p:sldId id="334" r:id="rId6"/>
    <p:sldId id="327" r:id="rId7"/>
    <p:sldId id="326" r:id="rId8"/>
    <p:sldId id="328" r:id="rId9"/>
    <p:sldId id="329" r:id="rId10"/>
    <p:sldId id="330" r:id="rId11"/>
    <p:sldId id="332" r:id="rId12"/>
    <p:sldId id="333" r:id="rId13"/>
    <p:sldId id="335" r:id="rId14"/>
    <p:sldId id="336" r:id="rId15"/>
    <p:sldId id="337" r:id="rId16"/>
    <p:sldId id="338" r:id="rId17"/>
    <p:sldId id="339" r:id="rId18"/>
    <p:sldId id="341" r:id="rId19"/>
    <p:sldId id="342" r:id="rId20"/>
    <p:sldId id="306" r:id="rId21"/>
    <p:sldId id="343" r:id="rId22"/>
    <p:sldId id="345" r:id="rId23"/>
    <p:sldId id="344" r:id="rId24"/>
    <p:sldId id="308" r:id="rId25"/>
    <p:sldId id="266" r:id="rId26"/>
    <p:sldId id="298" r:id="rId27"/>
    <p:sldId id="310" r:id="rId28"/>
    <p:sldId id="299" r:id="rId29"/>
    <p:sldId id="300" r:id="rId30"/>
    <p:sldId id="301"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 Burke" initials="jb" lastIdx="1" clrIdx="0">
    <p:extLst/>
  </p:cmAuthor>
  <p:cmAuthor id="2" name="Jeff Burke" initials="jb [2]" lastIdx="0" clrIdx="1">
    <p:extLst/>
  </p:cmAuthor>
  <p:cmAuthor id="3" name="Jeff Burke" initials="jb [3]" lastIdx="1" clrIdx="2">
    <p:extLst/>
  </p:cmAuthor>
  <p:cmAuthor id="4" name="Jeff Burke" initials="jb [4]" lastIdx="1" clrIdx="3">
    <p:extLst/>
  </p:cmAuthor>
  <p:cmAuthor id="5" name="Jeff Burke" initials="jb [5]" lastIdx="1" clrIdx="4">
    <p:extLst/>
  </p:cmAuthor>
  <p:cmAuthor id="6" name="Jeff Burke" initials="jb [6]" lastIdx="1" clrIdx="5">
    <p:extLst/>
  </p:cmAuthor>
  <p:cmAuthor id="7" name="Jeff Burke" initials="jb [7]" lastIdx="1" clrIdx="6">
    <p:extLst/>
  </p:cmAuthor>
  <p:cmAuthor id="8" name="Jeff Burke" initials="jb [8]" lastIdx="1" clrIdx="7">
    <p:extLst/>
  </p:cmAuthor>
  <p:cmAuthor id="9" name="Jeff Burke" initials="jb [9]" lastIdx="1" clrIdx="8">
    <p:extLst/>
  </p:cmAuthor>
  <p:cmAuthor id="10" name="Jeff Burke" initials="jb [10]" lastIdx="1" clrIdx="9">
    <p:extLst/>
  </p:cmAuthor>
  <p:cmAuthor id="11" name="Jeff Burke" initials="jb [11]" lastIdx="1" clrIdx="10">
    <p:extLst/>
  </p:cmAuthor>
  <p:cmAuthor id="12" name="Jeff Burke" initials="jb [12]" lastIdx="1" clrIdx="11">
    <p:extLst/>
  </p:cmAuthor>
  <p:cmAuthor id="13" name="Jeff Burke" initials="jb [13]" lastIdx="1" clrIdx="12">
    <p:extLst/>
  </p:cmAuthor>
  <p:cmAuthor id="14" name="Jeff Burke" initials="jb [14]" lastIdx="1" clrIdx="13">
    <p:extLst/>
  </p:cmAuthor>
  <p:cmAuthor id="15" name="Jeff Burke" initials="jb [15]" lastIdx="1" clrIdx="14">
    <p:extLst/>
  </p:cmAuthor>
  <p:cmAuthor id="16" name="Jeff Burke" initials="jb [16]" lastIdx="1" clrIdx="15">
    <p:extLst/>
  </p:cmAuthor>
  <p:cmAuthor id="17" name="Jeff Burke" initials="jb [17]" lastIdx="1" clrIdx="16">
    <p:extLst/>
  </p:cmAuthor>
  <p:cmAuthor id="18" name="Jeff Burke" initials="jb [18]" lastIdx="1" clrIdx="17">
    <p:extLst/>
  </p:cmAuthor>
  <p:cmAuthor id="19" name="Jeff Burke" initials="jb [19]" lastIdx="1" clrIdx="18">
    <p:extLst/>
  </p:cmAuthor>
  <p:cmAuthor id="20" name="Jeff Burke" initials="jb [20]" lastIdx="2" clrIdx="19">
    <p:extLst/>
  </p:cmAuthor>
  <p:cmAuthor id="21" name="Jeff Burke" initials="jb [21]" lastIdx="2" clrIdx="20">
    <p:extLst/>
  </p:cmAuthor>
  <p:cmAuthor id="22" name="Jeff Burke" initials="jb [22]" lastIdx="1" clrIdx="21">
    <p:extLst/>
  </p:cmAuthor>
  <p:cmAuthor id="23" name="Jeff Burke" initials="jb [23]" lastIdx="1" clrIdx="22">
    <p:extLst/>
  </p:cmAuthor>
  <p:cmAuthor id="24" name="Jeff Burke" initials="jb [24]" lastIdx="1" clrIdx="23">
    <p:extLst/>
  </p:cmAuthor>
  <p:cmAuthor id="25" name="Zhehao Wang" initials="" lastIdx="3" clrIdx="24"/>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65" autoAdjust="0"/>
    <p:restoredTop sz="78315" autoAdjust="0"/>
  </p:normalViewPr>
  <p:slideViewPr>
    <p:cSldViewPr snapToGrid="0" snapToObjects="1">
      <p:cViewPr varScale="1">
        <p:scale>
          <a:sx n="77" d="100"/>
          <a:sy n="77" d="100"/>
        </p:scale>
        <p:origin x="-2184" y="-96"/>
      </p:cViewPr>
      <p:guideLst>
        <p:guide orient="horz" pos="2160"/>
        <p:guide pos="2880"/>
      </p:guideLst>
    </p:cSldViewPr>
  </p:slideViewPr>
  <p:outlineViewPr>
    <p:cViewPr>
      <p:scale>
        <a:sx n="33" d="100"/>
        <a:sy n="33" d="100"/>
      </p:scale>
      <p:origin x="0" y="1624"/>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handoutMaster" Target="handoutMasters/handoutMaster1.xml"/><Relationship Id="rId34" Type="http://schemas.openxmlformats.org/officeDocument/2006/relationships/printerSettings" Target="printerSettings/printerSettings1.bin"/><Relationship Id="rId35" Type="http://schemas.openxmlformats.org/officeDocument/2006/relationships/commentAuthors" Target="commentAuthors.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D38FA1E-E02C-034F-A028-8F9D3BC06E8D}" type="datetimeFigureOut">
              <a:rPr lang="en-US" smtClean="0"/>
              <a:t>1/19/17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8C3BAFC-8BDA-B24C-B5BD-EF55171538D5}" type="slidenum">
              <a:rPr lang="en-US" smtClean="0"/>
              <a:t>‹#›</a:t>
            </a:fld>
            <a:endParaRPr lang="en-US"/>
          </a:p>
        </p:txBody>
      </p:sp>
    </p:spTree>
    <p:extLst>
      <p:ext uri="{BB962C8B-B14F-4D97-AF65-F5344CB8AC3E}">
        <p14:creationId xmlns:p14="http://schemas.microsoft.com/office/powerpoint/2010/main" val="1788156973"/>
      </p:ext>
    </p:extLst>
  </p:cSld>
  <p:clrMap bg1="lt1" tx1="dk1" bg2="lt2" tx2="dk2" accent1="accent1" accent2="accent2" accent3="accent3" accent4="accent4" accent5="accent5" accent6="accent6" hlink="hlink" folHlink="folHlink"/>
  <p:hf hdr="0" ftr="0" dt="0"/>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9363FB-F37C-F64A-89C5-A5A2DC986825}" type="datetimeFigureOut">
              <a:rPr lang="en-US" smtClean="0"/>
              <a:t>1/19/17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E1AC67-E8C9-DF4C-BC2A-1E57AC0B4F96}" type="slidenum">
              <a:rPr lang="en-US" smtClean="0"/>
              <a:t>‹#›</a:t>
            </a:fld>
            <a:endParaRPr lang="en-US"/>
          </a:p>
        </p:txBody>
      </p:sp>
    </p:spTree>
    <p:extLst>
      <p:ext uri="{BB962C8B-B14F-4D97-AF65-F5344CB8AC3E}">
        <p14:creationId xmlns:p14="http://schemas.microsoft.com/office/powerpoint/2010/main" val="166866203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a:t>
            </a:r>
            <a:r>
              <a:rPr lang="en-US" baseline="0" dirty="0" smtClean="0"/>
              <a:t> with a different name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Figure top:</a:t>
            </a:r>
            <a:r>
              <a:rPr lang="en-US" baseline="0" dirty="0" smtClean="0"/>
              <a:t> bootstrap step 1 - add device </a:t>
            </a:r>
          </a:p>
          <a:p>
            <a:r>
              <a:rPr lang="en-US" baseline="0" dirty="0" smtClean="0"/>
              <a:t>Figure bottom: bootstrap step 2 – consumer / producer authorization</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12</a:t>
            </a:fld>
            <a:endParaRPr lang="en-US"/>
          </a:p>
        </p:txBody>
      </p:sp>
    </p:spTree>
    <p:extLst>
      <p:ext uri="{BB962C8B-B14F-4D97-AF65-F5344CB8AC3E}">
        <p14:creationId xmlns:p14="http://schemas.microsoft.com/office/powerpoint/2010/main" val="11496633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13</a:t>
            </a:fld>
            <a:endParaRPr lang="en-US"/>
          </a:p>
        </p:txBody>
      </p:sp>
    </p:spTree>
    <p:extLst>
      <p:ext uri="{BB962C8B-B14F-4D97-AF65-F5344CB8AC3E}">
        <p14:creationId xmlns:p14="http://schemas.microsoft.com/office/powerpoint/2010/main" val="6663959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16</a:t>
            </a:fld>
            <a:endParaRPr lang="en-US"/>
          </a:p>
        </p:txBody>
      </p:sp>
    </p:spTree>
    <p:extLst>
      <p:ext uri="{BB962C8B-B14F-4D97-AF65-F5344CB8AC3E}">
        <p14:creationId xmlns:p14="http://schemas.microsoft.com/office/powerpoint/2010/main" val="13118222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17</a:t>
            </a:fld>
            <a:endParaRPr lang="en-US"/>
          </a:p>
        </p:txBody>
      </p:sp>
    </p:spTree>
    <p:extLst>
      <p:ext uri="{BB962C8B-B14F-4D97-AF65-F5344CB8AC3E}">
        <p14:creationId xmlns:p14="http://schemas.microsoft.com/office/powerpoint/2010/main" val="10180387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a:t>
            </a:r>
            <a:r>
              <a:rPr lang="en-US" baseline="0" dirty="0" smtClean="0"/>
              <a:t> with a different name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18</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20</a:t>
            </a:fld>
            <a:endParaRPr lang="en-US"/>
          </a:p>
        </p:txBody>
      </p:sp>
    </p:spTree>
    <p:extLst>
      <p:ext uri="{BB962C8B-B14F-4D97-AF65-F5344CB8AC3E}">
        <p14:creationId xmlns:p14="http://schemas.microsoft.com/office/powerpoint/2010/main" val="10909666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Continue fleshing this out</a:t>
            </a:r>
          </a:p>
          <a:p>
            <a:endParaRPr lang="en-US" dirty="0" smtClean="0"/>
          </a:p>
          <a:p>
            <a:r>
              <a:rPr lang="en-US" dirty="0" smtClean="0"/>
              <a:t>Consider moving</a:t>
            </a:r>
            <a:r>
              <a:rPr lang="en-US" baseline="0" dirty="0" smtClean="0"/>
              <a:t> into tech report / documentation if that fits better</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25</a:t>
            </a:fld>
            <a:endParaRPr lang="en-US"/>
          </a:p>
        </p:txBody>
      </p:sp>
    </p:spTree>
    <p:extLst>
      <p:ext uri="{BB962C8B-B14F-4D97-AF65-F5344CB8AC3E}">
        <p14:creationId xmlns:p14="http://schemas.microsoft.com/office/powerpoint/2010/main" val="26882295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identity “/</a:t>
            </a:r>
            <a:r>
              <a:rPr lang="en-US" dirty="0" err="1" smtClean="0"/>
              <a:t>alice</a:t>
            </a:r>
            <a:r>
              <a:rPr lang="en-US" dirty="0" smtClean="0"/>
              <a:t>-home/router1” is still</a:t>
            </a:r>
            <a:r>
              <a:rPr lang="en-US" baseline="0" dirty="0" smtClean="0"/>
              <a:t> considered to be in device namespace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27</a:t>
            </a:fld>
            <a:endParaRPr lang="en-US"/>
          </a:p>
        </p:txBody>
      </p:sp>
    </p:spTree>
    <p:extLst>
      <p:ext uri="{BB962C8B-B14F-4D97-AF65-F5344CB8AC3E}">
        <p14:creationId xmlns:p14="http://schemas.microsoft.com/office/powerpoint/2010/main" val="2238605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Huawei is providing the ISP-level service that enables these networks to be linked</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28</a:t>
            </a:fld>
            <a:endParaRPr lang="en-US"/>
          </a:p>
        </p:txBody>
      </p:sp>
    </p:spTree>
    <p:extLst>
      <p:ext uri="{BB962C8B-B14F-4D97-AF65-F5344CB8AC3E}">
        <p14:creationId xmlns:p14="http://schemas.microsoft.com/office/powerpoint/2010/main" val="1702915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a:t>
            </a:r>
            <a:r>
              <a:rPr lang="en-US" baseline="0" dirty="0" smtClean="0"/>
              <a:t> with a different name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3</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smtClean="0">
                <a:solidFill>
                  <a:srgbClr val="FF0000"/>
                </a:solidFill>
              </a:rPr>
              <a:t>Other bullets listed include:</a:t>
            </a:r>
          </a:p>
          <a:p>
            <a:pPr lvl="1"/>
            <a:r>
              <a:rPr lang="en-US" dirty="0" smtClean="0">
                <a:solidFill>
                  <a:srgbClr val="FF0000"/>
                </a:solidFill>
              </a:rPr>
              <a:t>(Name based access control, not reflected by Flow</a:t>
            </a:r>
            <a:r>
              <a:rPr lang="en-US" dirty="0" smtClean="0"/>
              <a:t>)</a:t>
            </a:r>
          </a:p>
          <a:p>
            <a:pPr lvl="1"/>
            <a:r>
              <a:rPr lang="en-US" dirty="0" smtClean="0"/>
              <a:t>(</a:t>
            </a:r>
            <a:r>
              <a:rPr lang="en-US" dirty="0" smtClean="0">
                <a:solidFill>
                  <a:srgbClr val="FF0000"/>
                </a:solidFill>
              </a:rPr>
              <a:t>Data aggregation, not reflected by Flow</a:t>
            </a:r>
            <a:r>
              <a:rPr lang="en-US" dirty="0" smtClean="0"/>
              <a:t>)</a:t>
            </a:r>
          </a:p>
          <a:p>
            <a:pPr lvl="1"/>
            <a:r>
              <a:rPr lang="en-US" dirty="0" smtClean="0"/>
              <a:t>(</a:t>
            </a:r>
            <a:r>
              <a:rPr lang="en-US" dirty="0" smtClean="0">
                <a:solidFill>
                  <a:srgbClr val="FF0000"/>
                </a:solidFill>
              </a:rPr>
              <a:t>Efficient multi-party communication, reflected by Flow discovery?</a:t>
            </a:r>
            <a:r>
              <a:rPr lang="en-US" dirty="0" smtClean="0">
                <a:solidFill>
                  <a:schemeClr val="tx1"/>
                </a:solidFill>
              </a:rPr>
              <a:t>)</a:t>
            </a:r>
            <a:endParaRPr lang="en-US" dirty="0" smtClean="0"/>
          </a:p>
          <a:p>
            <a:endParaRPr lang="en-US" dirty="0" smtClean="0"/>
          </a:p>
          <a:p>
            <a:r>
              <a:rPr lang="en-US" dirty="0" smtClean="0"/>
              <a:t>App-level pub/sub (</a:t>
            </a:r>
            <a:r>
              <a:rPr lang="en-US" dirty="0" smtClean="0">
                <a:solidFill>
                  <a:srgbClr val="FF0000"/>
                </a:solidFill>
              </a:rPr>
              <a:t>reflected by the </a:t>
            </a:r>
            <a:r>
              <a:rPr lang="en-US" dirty="0" err="1" smtClean="0">
                <a:solidFill>
                  <a:srgbClr val="FF0000"/>
                </a:solidFill>
              </a:rPr>
              <a:t>seq</a:t>
            </a:r>
            <a:r>
              <a:rPr lang="en-US" dirty="0" smtClean="0">
                <a:solidFill>
                  <a:srgbClr val="FF0000"/>
                </a:solidFill>
              </a:rPr>
              <a:t>-based data fetching, maintenance of outstanding interest of Flow</a:t>
            </a:r>
            <a:r>
              <a:rPr lang="en-US" dirty="0" smtClean="0"/>
              <a:t>)</a:t>
            </a:r>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Global internet integration (</a:t>
            </a:r>
            <a:r>
              <a:rPr lang="en-US" dirty="0" smtClean="0">
                <a:solidFill>
                  <a:srgbClr val="FF0000"/>
                </a:solidFill>
              </a:rPr>
              <a:t>prefix proposal, to be nailed down</a:t>
            </a:r>
            <a:r>
              <a:rPr lang="en-US" dirty="0" smtClean="0"/>
              <a:t>)</a:t>
            </a:r>
          </a:p>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4</a:t>
            </a:fld>
            <a:endParaRPr lang="en-US"/>
          </a:p>
        </p:txBody>
      </p:sp>
    </p:spTree>
    <p:extLst>
      <p:ext uri="{BB962C8B-B14F-4D97-AF65-F5344CB8AC3E}">
        <p14:creationId xmlns:p14="http://schemas.microsoft.com/office/powerpoint/2010/main" val="4074515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Ideally manufacturer namespace</a:t>
            </a:r>
            <a:r>
              <a:rPr lang="en-US" baseline="0" dirty="0" smtClean="0"/>
              <a:t> would be used for device bootstrapping as well, but that’s not the case in our practice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5</a:t>
            </a:fld>
            <a:endParaRPr lang="en-US"/>
          </a:p>
        </p:txBody>
      </p:sp>
    </p:spTree>
    <p:extLst>
      <p:ext uri="{BB962C8B-B14F-4D97-AF65-F5344CB8AC3E}">
        <p14:creationId xmlns:p14="http://schemas.microsoft.com/office/powerpoint/2010/main" val="980477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Where the example means the Unity3D game application running on an</a:t>
            </a:r>
            <a:r>
              <a:rPr lang="en-US" baseline="0" dirty="0" smtClean="0"/>
              <a:t> OSX box manufactured by apple. </a:t>
            </a:r>
          </a:p>
          <a:p>
            <a:r>
              <a:rPr lang="en-US" baseline="0" dirty="0" smtClean="0"/>
              <a:t>Example uses a locally identifiable prefix.</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6</a:t>
            </a:fld>
            <a:endParaRPr lang="en-US"/>
          </a:p>
        </p:txBody>
      </p:sp>
    </p:spTree>
    <p:extLst>
      <p:ext uri="{BB962C8B-B14F-4D97-AF65-F5344CB8AC3E}">
        <p14:creationId xmlns:p14="http://schemas.microsoft.com/office/powerpoint/2010/main" val="1664439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45E1AC67-E8C9-DF4C-BC2A-1E57AC0B4F96}" type="slidenum">
              <a:rPr lang="en-US" smtClean="0"/>
              <a:t>7</a:t>
            </a:fld>
            <a:endParaRPr lang="en-US"/>
          </a:p>
        </p:txBody>
      </p:sp>
    </p:spTree>
    <p:extLst>
      <p:ext uri="{BB962C8B-B14F-4D97-AF65-F5344CB8AC3E}">
        <p14:creationId xmlns:p14="http://schemas.microsoft.com/office/powerpoint/2010/main" val="1040512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8</a:t>
            </a:fld>
            <a:endParaRPr lang="en-US"/>
          </a:p>
        </p:txBody>
      </p:sp>
    </p:spTree>
    <p:extLst>
      <p:ext uri="{BB962C8B-B14F-4D97-AF65-F5344CB8AC3E}">
        <p14:creationId xmlns:p14="http://schemas.microsoft.com/office/powerpoint/2010/main" val="2133685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JB:</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How is app itself sign?  Does app configure device directly</a:t>
            </a:r>
          </a:p>
          <a:p>
            <a:r>
              <a:rPr lang="en-US" sz="1200" kern="1200" dirty="0" smtClean="0">
                <a:solidFill>
                  <a:schemeClr val="tx1"/>
                </a:solidFill>
                <a:latin typeface="+mn-lt"/>
                <a:ea typeface="+mn-ea"/>
                <a:cs typeface="+mn-cs"/>
              </a:rPr>
              <a:t>Not sure</a:t>
            </a:r>
            <a:r>
              <a:rPr lang="en-US" sz="1200" kern="1200" baseline="0" dirty="0" smtClean="0">
                <a:solidFill>
                  <a:schemeClr val="tx1"/>
                </a:solidFill>
                <a:latin typeface="+mn-lt"/>
                <a:ea typeface="+mn-ea"/>
                <a:cs typeface="+mn-cs"/>
              </a:rPr>
              <a:t> if I understand the question</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Flow app code trust; </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illustrate trust for three namespaces</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9</a:t>
            </a:fld>
            <a:endParaRPr lang="en-US"/>
          </a:p>
        </p:txBody>
      </p:sp>
    </p:spTree>
    <p:extLst>
      <p:ext uri="{BB962C8B-B14F-4D97-AF65-F5344CB8AC3E}">
        <p14:creationId xmlns:p14="http://schemas.microsoft.com/office/powerpoint/2010/main" val="22945461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Two-step</a:t>
            </a:r>
            <a:r>
              <a:rPr lang="en-US" baseline="0" dirty="0" smtClean="0"/>
              <a:t> bootstrap: adding device to the home network, and authorizing the device as a consumer / producer in an application</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11</a:t>
            </a:fld>
            <a:endParaRPr lang="en-US"/>
          </a:p>
        </p:txBody>
      </p:sp>
    </p:spTree>
    <p:extLst>
      <p:ext uri="{BB962C8B-B14F-4D97-AF65-F5344CB8AC3E}">
        <p14:creationId xmlns:p14="http://schemas.microsoft.com/office/powerpoint/2010/main" val="28270843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7F2035B-4DEB-6D4B-A228-263B2AB0C139}" type="datetime1">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595762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8DC601-E5C0-2847-8EFD-9137365B7EEB}" type="datetime1">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39545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CA6A74-C337-7540-A740-CEDA5C1A97CD}" type="datetime1">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805308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035587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ABCBA8-AA7E-3743-8CB5-0DBCF7EC40AB}" type="datetime1">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931283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1489B4-36E3-F14E-98B2-8069F7AA4B8D}" type="datetime1">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164228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55E5211-2DCB-924E-A2AE-FE25D7CCA6BE}" type="datetime1">
              <a:rPr lang="en-US" smtClean="0"/>
              <a:t>1/19/17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836471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2F2731F-5D16-C94A-9C42-0310657C9FCE}" type="datetime1">
              <a:rPr lang="en-US" smtClean="0"/>
              <a:t>1/19/17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227051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D654D1-E32B-444E-837A-FE14CA8D11CF}" type="datetime1">
              <a:rPr lang="en-US" smtClean="0"/>
              <a:t>1/19/17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407075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F4754AA-7E5C-3B4A-9759-8FF72D4A4610}" type="datetime1">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1951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A30EE2-DCA5-0B45-A130-11A23DD7263F}" type="datetime1">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8537961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26690"/>
            <a:ext cx="8229600" cy="97059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106844"/>
            <a:ext cx="8229600" cy="488484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D88AA6-0838-9D4B-AFDD-7A5BD8524F57}" type="datetime1">
              <a:rPr lang="en-US" smtClean="0"/>
              <a:t>1/19/17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5523F2-B548-894C-BD1D-8985A6E83A41}" type="slidenum">
              <a:rPr lang="en-US" smtClean="0"/>
              <a:t>‹#›</a:t>
            </a:fld>
            <a:endParaRPr lang="en-US"/>
          </a:p>
        </p:txBody>
      </p:sp>
    </p:spTree>
    <p:extLst>
      <p:ext uri="{BB962C8B-B14F-4D97-AF65-F5344CB8AC3E}">
        <p14:creationId xmlns:p14="http://schemas.microsoft.com/office/powerpoint/2010/main" val="21843401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 Id="rId3" Type="http://schemas.openxmlformats.org/officeDocument/2006/relationships/image" Target="../media/image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www.caida.org/workshops/ndn/1409/slides/ndncomm2014_abannis.pdf"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openptrack.org/" TargetMode="External"/><Relationship Id="rId3" Type="http://schemas.openxmlformats.org/officeDocument/2006/relationships/hyperlink" Target="https://unity3d.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remap/ndn-flow/tree/master/framework" TargetMode="External"/><Relationship Id="rId4" Type="http://schemas.openxmlformats.org/officeDocument/2006/relationships/hyperlink" Target="https://github.com/remap/ndn-flow/tree/master/framework%23functionalities" TargetMode="External"/><Relationship Id="rId5" Type="http://schemas.openxmlformats.org/officeDocument/2006/relationships/hyperlink" Target="https://github.com/remap/ndn-flow/tree/master/design/docs" TargetMode="External"/><Relationship Id="rId6" Type="http://schemas.openxmlformats.org/officeDocument/2006/relationships/hyperlink" Target="https://github.com/remap/ndn-flow/tree/master/application" TargetMode="External"/><Relationship Id="rId7" Type="http://schemas.openxmlformats.org/officeDocument/2006/relationships/hyperlink" Target="https://github.com/remap/ndn-flow/blob/master/design/DRAFT_FLOW_TechGuide.docx" TargetMode="External"/><Relationship Id="rId1" Type="http://schemas.openxmlformats.org/officeDocument/2006/relationships/slideLayout" Target="../slideLayouts/slideLayout2.xml"/><Relationship Id="rId2" Type="http://schemas.openxmlformats.org/officeDocument/2006/relationships/hyperlink" Target="https://github.com/remap/ndn-flow"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named-data.net/wp-content/uploads/2015/01/ndn-IOTDI-2016.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conferences2.sigcomm.org/acm-icn/2015/proceedings/p177-yu.pdf"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NDN-</a:t>
            </a:r>
            <a:r>
              <a:rPr lang="en-US" dirty="0" err="1" smtClean="0"/>
              <a:t>IoT</a:t>
            </a:r>
            <a:r>
              <a:rPr lang="en-US" dirty="0" smtClean="0"/>
              <a:t> Framework and Example Application “Flow”</a:t>
            </a:r>
            <a:endParaRPr lang="en-US" dirty="0"/>
          </a:p>
        </p:txBody>
      </p:sp>
      <p:sp>
        <p:nvSpPr>
          <p:cNvPr id="4" name="Date Placeholder 3"/>
          <p:cNvSpPr>
            <a:spLocks noGrp="1"/>
          </p:cNvSpPr>
          <p:nvPr>
            <p:ph type="dt" sz="half" idx="10"/>
          </p:nvPr>
        </p:nvSpPr>
        <p:spPr/>
        <p:txBody>
          <a:bodyPr/>
          <a:lstStyle/>
          <a:p>
            <a:fld id="{C8FA8F5B-D5B3-6643-9360-D3E7988B7780}"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a:t>
            </a:fld>
            <a:endParaRPr lang="en-US"/>
          </a:p>
        </p:txBody>
      </p:sp>
      <p:sp>
        <p:nvSpPr>
          <p:cNvPr id="7" name="Subtitle 2"/>
          <p:cNvSpPr>
            <a:spLocks noGrp="1"/>
          </p:cNvSpPr>
          <p:nvPr>
            <p:ph type="subTitle" idx="1"/>
          </p:nvPr>
        </p:nvSpPr>
        <p:spPr/>
        <p:txBody>
          <a:bodyPr/>
          <a:lstStyle/>
          <a:p>
            <a:r>
              <a:rPr lang="en-US" dirty="0" smtClean="0"/>
              <a:t>Zhehao Wang</a:t>
            </a:r>
          </a:p>
          <a:p>
            <a:r>
              <a:rPr lang="en-US" dirty="0" smtClean="0"/>
              <a:t>Jan 20, 2017</a:t>
            </a:r>
            <a:endParaRPr lang="en-US" dirty="0"/>
          </a:p>
        </p:txBody>
      </p:sp>
    </p:spTree>
    <p:extLst>
      <p:ext uri="{BB962C8B-B14F-4D97-AF65-F5344CB8AC3E}">
        <p14:creationId xmlns:p14="http://schemas.microsoft.com/office/powerpoint/2010/main" val="39717756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Flow: manufacturer and code/binary trust schema</a:t>
            </a:r>
            <a:endParaRPr lang="en-US" dirty="0"/>
          </a:p>
        </p:txBody>
      </p:sp>
      <p:sp>
        <p:nvSpPr>
          <p:cNvPr id="3" name="Content Placeholder 2"/>
          <p:cNvSpPr>
            <a:spLocks noGrp="1"/>
          </p:cNvSpPr>
          <p:nvPr>
            <p:ph idx="1"/>
          </p:nvPr>
        </p:nvSpPr>
        <p:spPr>
          <a:xfrm>
            <a:off x="457200" y="1600200"/>
            <a:ext cx="8229600" cy="607059"/>
          </a:xfrm>
        </p:spPr>
        <p:txBody>
          <a:bodyPr/>
          <a:lstStyle/>
          <a:p>
            <a:r>
              <a:rPr lang="en-US" dirty="0" smtClean="0"/>
              <a:t>Trust schema in manufacturer namespace</a:t>
            </a:r>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10</a:t>
            </a:fld>
            <a:endParaRPr lang="en-US"/>
          </a:p>
        </p:txBody>
      </p:sp>
      <p:pic>
        <p:nvPicPr>
          <p:cNvPr id="8" name="Picture 7"/>
          <p:cNvPicPr>
            <a:picLocks noChangeAspect="1"/>
          </p:cNvPicPr>
          <p:nvPr/>
        </p:nvPicPr>
        <p:blipFill>
          <a:blip r:embed="rId2"/>
          <a:stretch>
            <a:fillRect/>
          </a:stretch>
        </p:blipFill>
        <p:spPr>
          <a:xfrm>
            <a:off x="1587631" y="2207259"/>
            <a:ext cx="5942817" cy="1745368"/>
          </a:xfrm>
          <a:prstGeom prst="rect">
            <a:avLst/>
          </a:prstGeom>
        </p:spPr>
      </p:pic>
      <p:sp>
        <p:nvSpPr>
          <p:cNvPr id="11" name="Content Placeholder 2"/>
          <p:cNvSpPr txBox="1">
            <a:spLocks/>
          </p:cNvSpPr>
          <p:nvPr/>
        </p:nvSpPr>
        <p:spPr>
          <a:xfrm>
            <a:off x="457200" y="4003923"/>
            <a:ext cx="8229600" cy="607059"/>
          </a:xfrm>
          <a:prstGeom prst="rect">
            <a:avLst/>
          </a:prstGeom>
        </p:spPr>
        <p:txBody>
          <a:bodyPr vert="horz" lIns="91440" tIns="45720" rIns="91440" bIns="45720" rtlCol="0">
            <a:normAutofit fontScale="62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Trust schema in application binary data namespace (add this to flow namespace as well?)</a:t>
            </a:r>
          </a:p>
        </p:txBody>
      </p:sp>
      <p:pic>
        <p:nvPicPr>
          <p:cNvPr id="14" name="Picture 13"/>
          <p:cNvPicPr>
            <a:picLocks noChangeAspect="1"/>
          </p:cNvPicPr>
          <p:nvPr/>
        </p:nvPicPr>
        <p:blipFill>
          <a:blip r:embed="rId3"/>
          <a:stretch>
            <a:fillRect/>
          </a:stretch>
        </p:blipFill>
        <p:spPr>
          <a:xfrm>
            <a:off x="1013059" y="4610982"/>
            <a:ext cx="6975161" cy="1640023"/>
          </a:xfrm>
          <a:prstGeom prst="rect">
            <a:avLst/>
          </a:prstGeom>
        </p:spPr>
      </p:pic>
    </p:spTree>
    <p:extLst>
      <p:ext uri="{BB962C8B-B14F-4D97-AF65-F5344CB8AC3E}">
        <p14:creationId xmlns:p14="http://schemas.microsoft.com/office/powerpoint/2010/main" val="10851836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bootstrap</a:t>
            </a:r>
            <a:endParaRPr lang="en-US" dirty="0"/>
          </a:p>
        </p:txBody>
      </p:sp>
      <p:sp>
        <p:nvSpPr>
          <p:cNvPr id="3" name="Content Placeholder 2"/>
          <p:cNvSpPr>
            <a:spLocks noGrp="1"/>
          </p:cNvSpPr>
          <p:nvPr>
            <p:ph idx="1"/>
          </p:nvPr>
        </p:nvSpPr>
        <p:spPr>
          <a:xfrm>
            <a:off x="457200" y="1160848"/>
            <a:ext cx="8463776" cy="5195501"/>
          </a:xfrm>
        </p:spPr>
        <p:txBody>
          <a:bodyPr>
            <a:normAutofit/>
          </a:bodyPr>
          <a:lstStyle/>
          <a:p>
            <a:r>
              <a:rPr lang="en-US" dirty="0" smtClean="0"/>
              <a:t>Add device to home network</a:t>
            </a:r>
          </a:p>
          <a:p>
            <a:pPr lvl="1"/>
            <a:r>
              <a:rPr lang="en-US" dirty="0" smtClean="0"/>
              <a:t>Follows </a:t>
            </a:r>
            <a:r>
              <a:rPr lang="en-US" dirty="0" smtClean="0"/>
              <a:t>the process introduced in </a:t>
            </a:r>
            <a:r>
              <a:rPr lang="en-US" dirty="0" smtClean="0">
                <a:hlinkClick r:id="rId3"/>
              </a:rPr>
              <a:t>NDN-pi</a:t>
            </a:r>
            <a:r>
              <a:rPr lang="en-US" dirty="0" smtClean="0"/>
              <a:t> [4]: bootstrap trust between the gateway and a device using a shared secret established offline</a:t>
            </a:r>
            <a:endParaRPr lang="en-US" dirty="0"/>
          </a:p>
          <a:p>
            <a:r>
              <a:rPr lang="en-US" dirty="0" smtClean="0"/>
              <a:t>Consumer / producer bootstrap</a:t>
            </a:r>
          </a:p>
          <a:p>
            <a:pPr lvl="1"/>
            <a:r>
              <a:rPr lang="en-US" dirty="0" smtClean="0"/>
              <a:t>Producer sends </a:t>
            </a:r>
            <a:r>
              <a:rPr lang="en-US" dirty="0" smtClean="0"/>
              <a:t>a command interest to the gateway asking for </a:t>
            </a:r>
            <a:r>
              <a:rPr lang="en-US" dirty="0" smtClean="0"/>
              <a:t>permission </a:t>
            </a:r>
            <a:r>
              <a:rPr lang="en-US" dirty="0" smtClean="0"/>
              <a:t>to publish under an application </a:t>
            </a:r>
            <a:r>
              <a:rPr lang="en-US" dirty="0" smtClean="0"/>
              <a:t>prefix</a:t>
            </a:r>
          </a:p>
          <a:p>
            <a:pPr lvl="1"/>
            <a:r>
              <a:rPr lang="en-US" dirty="0" smtClean="0"/>
              <a:t>Consumer </a:t>
            </a:r>
            <a:r>
              <a:rPr lang="en-US" dirty="0" smtClean="0"/>
              <a:t>sends interests </a:t>
            </a:r>
            <a:r>
              <a:rPr lang="en-US" dirty="0" smtClean="0"/>
              <a:t>for </a:t>
            </a:r>
            <a:r>
              <a:rPr lang="en-US" dirty="0" smtClean="0"/>
              <a:t>the </a:t>
            </a:r>
            <a:r>
              <a:rPr lang="en-US" dirty="0" smtClean="0"/>
              <a:t>trust schema of </a:t>
            </a:r>
            <a:r>
              <a:rPr lang="en-US" dirty="0" smtClean="0"/>
              <a:t>an application</a:t>
            </a:r>
            <a:endParaRPr lang="en-US" dirty="0" smtClean="0"/>
          </a:p>
        </p:txBody>
      </p:sp>
      <p:sp>
        <p:nvSpPr>
          <p:cNvPr id="5" name="Date Placeholder 4"/>
          <p:cNvSpPr>
            <a:spLocks noGrp="1"/>
          </p:cNvSpPr>
          <p:nvPr>
            <p:ph type="dt" sz="half" idx="10"/>
          </p:nvPr>
        </p:nvSpPr>
        <p:spPr/>
        <p:txBody>
          <a:bodyPr/>
          <a:lstStyle/>
          <a:p>
            <a:fld id="{1B15BB67-986E-5D44-9934-10B094E39D91}" type="datetime1">
              <a:rPr lang="en-US" smtClean="0"/>
              <a:t>1/19/17</a:t>
            </a:fld>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11</a:t>
            </a:fld>
            <a:endParaRPr lang="en-US"/>
          </a:p>
        </p:txBody>
      </p:sp>
    </p:spTree>
    <p:extLst>
      <p:ext uri="{BB962C8B-B14F-4D97-AF65-F5344CB8AC3E}">
        <p14:creationId xmlns:p14="http://schemas.microsoft.com/office/powerpoint/2010/main" val="282909447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8400"/>
            <a:ext cx="8229600" cy="947240"/>
          </a:xfrm>
        </p:spPr>
        <p:txBody>
          <a:bodyPr/>
          <a:lstStyle/>
          <a:p>
            <a:r>
              <a:rPr lang="en-US" dirty="0" smtClean="0"/>
              <a:t>NDN-</a:t>
            </a:r>
            <a:r>
              <a:rPr lang="en-US" dirty="0" err="1" smtClean="0"/>
              <a:t>IoT</a:t>
            </a:r>
            <a:r>
              <a:rPr lang="en-US" dirty="0" smtClean="0"/>
              <a:t>: bootstrap sequences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12</a:t>
            </a:fld>
            <a:endParaRPr lang="en-US"/>
          </a:p>
        </p:txBody>
      </p:sp>
      <p:pic>
        <p:nvPicPr>
          <p:cNvPr id="9" name="Picture 8"/>
          <p:cNvPicPr>
            <a:picLocks noChangeAspect="1"/>
          </p:cNvPicPr>
          <p:nvPr/>
        </p:nvPicPr>
        <p:blipFill>
          <a:blip r:embed="rId3"/>
          <a:stretch>
            <a:fillRect/>
          </a:stretch>
        </p:blipFill>
        <p:spPr>
          <a:xfrm>
            <a:off x="336355" y="1104040"/>
            <a:ext cx="8572480" cy="3296358"/>
          </a:xfrm>
          <a:prstGeom prst="rect">
            <a:avLst/>
          </a:prstGeom>
        </p:spPr>
      </p:pic>
      <p:pic>
        <p:nvPicPr>
          <p:cNvPr id="12" name="Picture 11"/>
          <p:cNvPicPr>
            <a:picLocks noChangeAspect="1"/>
          </p:cNvPicPr>
          <p:nvPr/>
        </p:nvPicPr>
        <p:blipFill>
          <a:blip r:embed="rId4"/>
          <a:stretch>
            <a:fillRect/>
          </a:stretch>
        </p:blipFill>
        <p:spPr>
          <a:xfrm>
            <a:off x="457200" y="4321998"/>
            <a:ext cx="8396823" cy="2402076"/>
          </a:xfrm>
          <a:prstGeom prst="rect">
            <a:avLst/>
          </a:prstGeom>
        </p:spPr>
      </p:pic>
    </p:spTree>
    <p:extLst>
      <p:ext uri="{BB962C8B-B14F-4D97-AF65-F5344CB8AC3E}">
        <p14:creationId xmlns:p14="http://schemas.microsoft.com/office/powerpoint/2010/main" val="327027302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discovery</a:t>
            </a:r>
            <a:endParaRPr lang="en-US" dirty="0"/>
          </a:p>
        </p:txBody>
      </p:sp>
      <p:sp>
        <p:nvSpPr>
          <p:cNvPr id="3" name="Content Placeholder 2"/>
          <p:cNvSpPr>
            <a:spLocks noGrp="1"/>
          </p:cNvSpPr>
          <p:nvPr>
            <p:ph idx="1"/>
          </p:nvPr>
        </p:nvSpPr>
        <p:spPr>
          <a:xfrm>
            <a:off x="457200" y="1106844"/>
            <a:ext cx="8229600" cy="5431678"/>
          </a:xfrm>
        </p:spPr>
        <p:txBody>
          <a:bodyPr>
            <a:normAutofit/>
          </a:bodyPr>
          <a:lstStyle/>
          <a:p>
            <a:r>
              <a:rPr lang="en-US" dirty="0" smtClean="0"/>
              <a:t>NDN-</a:t>
            </a:r>
            <a:r>
              <a:rPr lang="en-US" dirty="0" err="1" smtClean="0"/>
              <a:t>IoT</a:t>
            </a:r>
            <a:r>
              <a:rPr lang="en-US" dirty="0" smtClean="0"/>
              <a:t> implements distributed (sync-based) discovery (similar with </a:t>
            </a:r>
            <a:r>
              <a:rPr lang="en-US" dirty="0" err="1" smtClean="0"/>
              <a:t>ChronoSync</a:t>
            </a:r>
            <a:r>
              <a:rPr lang="en-US" dirty="0" smtClean="0"/>
              <a:t> [2])</a:t>
            </a:r>
            <a:endParaRPr lang="en-US" dirty="0"/>
          </a:p>
          <a:p>
            <a:pPr lvl="1"/>
            <a:r>
              <a:rPr lang="en-US" dirty="0" smtClean="0"/>
              <a:t>Multicast namespace:</a:t>
            </a:r>
            <a:endParaRPr lang="en-US" dirty="0"/>
          </a:p>
          <a:p>
            <a:pPr marL="457200" lvl="1" indent="0">
              <a:buNone/>
            </a:pPr>
            <a:r>
              <a:rPr lang="en-US" dirty="0" smtClean="0"/>
              <a:t>/home/</a:t>
            </a:r>
            <a:r>
              <a:rPr lang="en-US" dirty="0"/>
              <a:t>devices/discovery/&lt;digest&gt;</a:t>
            </a:r>
          </a:p>
          <a:p>
            <a:pPr lvl="1"/>
            <a:r>
              <a:rPr lang="en-US" dirty="0" smtClean="0"/>
              <a:t>Digest </a:t>
            </a:r>
            <a:r>
              <a:rPr lang="en-US" dirty="0"/>
              <a:t>is a hash of names of devices </a:t>
            </a:r>
            <a:r>
              <a:rPr lang="en-US" dirty="0" smtClean="0"/>
              <a:t>known </a:t>
            </a:r>
            <a:r>
              <a:rPr lang="en-US" dirty="0"/>
              <a:t>by the </a:t>
            </a:r>
            <a:r>
              <a:rPr lang="en-US" dirty="0" smtClean="0"/>
              <a:t>producer</a:t>
            </a:r>
            <a:r>
              <a:rPr lang="en-US" dirty="0"/>
              <a:t>; </a:t>
            </a:r>
            <a:r>
              <a:rPr lang="en-US" dirty="0" smtClean="0"/>
              <a:t>Data content </a:t>
            </a:r>
            <a:r>
              <a:rPr lang="en-US" dirty="0"/>
              <a:t>is the list of </a:t>
            </a:r>
            <a:r>
              <a:rPr lang="en-US" dirty="0" smtClean="0"/>
              <a:t>names</a:t>
            </a:r>
            <a:endParaRPr lang="en-US" dirty="0"/>
          </a:p>
          <a:p>
            <a:pPr lvl="1"/>
            <a:r>
              <a:rPr lang="en-US" dirty="0"/>
              <a:t>Each </a:t>
            </a:r>
            <a:r>
              <a:rPr lang="en-US" dirty="0" smtClean="0"/>
              <a:t>participant adds </a:t>
            </a:r>
            <a:r>
              <a:rPr lang="en-US" dirty="0"/>
              <a:t>its own device name to this list and reply to interests for </a:t>
            </a:r>
            <a:r>
              <a:rPr lang="en-US" dirty="0" smtClean="0"/>
              <a:t>old digests</a:t>
            </a:r>
            <a:endParaRPr lang="en-US" dirty="0"/>
          </a:p>
          <a:p>
            <a:pPr lvl="1"/>
            <a:r>
              <a:rPr lang="en-US" dirty="0" smtClean="0"/>
              <a:t>Upon receiving data, the </a:t>
            </a:r>
            <a:r>
              <a:rPr lang="en-US" dirty="0"/>
              <a:t>participant </a:t>
            </a:r>
            <a:r>
              <a:rPr lang="en-US" dirty="0" smtClean="0"/>
              <a:t>issues device interest to know </a:t>
            </a:r>
            <a:r>
              <a:rPr lang="en-US" dirty="0"/>
              <a:t>what </a:t>
            </a:r>
            <a:r>
              <a:rPr lang="en-US" dirty="0" smtClean="0"/>
              <a:t>application data the device publishes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13</a:t>
            </a:fld>
            <a:endParaRPr lang="en-US" dirty="0"/>
          </a:p>
        </p:txBody>
      </p:sp>
    </p:spTree>
    <p:extLst>
      <p:ext uri="{BB962C8B-B14F-4D97-AF65-F5344CB8AC3E}">
        <p14:creationId xmlns:p14="http://schemas.microsoft.com/office/powerpoint/2010/main" val="249285551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discovery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14</a:t>
            </a:fld>
            <a:endParaRPr lang="en-US"/>
          </a:p>
        </p:txBody>
      </p:sp>
      <p:pic>
        <p:nvPicPr>
          <p:cNvPr id="10" name="Picture 9"/>
          <p:cNvPicPr>
            <a:picLocks noChangeAspect="1"/>
          </p:cNvPicPr>
          <p:nvPr/>
        </p:nvPicPr>
        <p:blipFill>
          <a:blip r:embed="rId2"/>
          <a:stretch>
            <a:fillRect/>
          </a:stretch>
        </p:blipFill>
        <p:spPr>
          <a:xfrm>
            <a:off x="812800" y="1703567"/>
            <a:ext cx="7505700" cy="3378200"/>
          </a:xfrm>
          <a:prstGeom prst="rect">
            <a:avLst/>
          </a:prstGeom>
        </p:spPr>
      </p:pic>
    </p:spTree>
    <p:extLst>
      <p:ext uri="{BB962C8B-B14F-4D97-AF65-F5344CB8AC3E}">
        <p14:creationId xmlns:p14="http://schemas.microsoft.com/office/powerpoint/2010/main" val="401666816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app-level pub/sub</a:t>
            </a:r>
            <a:endParaRPr lang="en-US" dirty="0"/>
          </a:p>
        </p:txBody>
      </p:sp>
      <p:sp>
        <p:nvSpPr>
          <p:cNvPr id="3" name="Content Placeholder 2"/>
          <p:cNvSpPr>
            <a:spLocks noGrp="1"/>
          </p:cNvSpPr>
          <p:nvPr>
            <p:ph idx="1"/>
          </p:nvPr>
        </p:nvSpPr>
        <p:spPr>
          <a:xfrm>
            <a:off x="457200" y="1342042"/>
            <a:ext cx="8229600" cy="4584963"/>
          </a:xfrm>
        </p:spPr>
        <p:txBody>
          <a:bodyPr/>
          <a:lstStyle/>
          <a:p>
            <a:r>
              <a:rPr lang="en-US" dirty="0" smtClean="0"/>
              <a:t>The framework implements</a:t>
            </a:r>
          </a:p>
          <a:p>
            <a:pPr lvl="1"/>
            <a:r>
              <a:rPr lang="en-US" dirty="0"/>
              <a:t>Timestamp-based namespace </a:t>
            </a:r>
            <a:r>
              <a:rPr lang="en-US" dirty="0" smtClean="0"/>
              <a:t>consumer</a:t>
            </a:r>
            <a:r>
              <a:rPr lang="en-US" dirty="0"/>
              <a:t>: uses exclusion filter to repeatedly ask for </a:t>
            </a:r>
            <a:r>
              <a:rPr lang="en-US" dirty="0" smtClean="0"/>
              <a:t>content</a:t>
            </a:r>
          </a:p>
          <a:p>
            <a:pPr lvl="1"/>
            <a:r>
              <a:rPr lang="en-US" dirty="0"/>
              <a:t>Sequence-number-based namespace </a:t>
            </a:r>
            <a:r>
              <a:rPr lang="en-US" dirty="0" smtClean="0"/>
              <a:t>consumer</a:t>
            </a:r>
            <a:r>
              <a:rPr lang="en-US" dirty="0"/>
              <a:t>: pipelines </a:t>
            </a:r>
            <a:r>
              <a:rPr lang="en-US" dirty="0" smtClean="0"/>
              <a:t>interests </a:t>
            </a:r>
            <a:r>
              <a:rPr lang="en-US" dirty="0"/>
              <a:t>for the next few sequence </a:t>
            </a:r>
            <a:r>
              <a:rPr lang="en-US" dirty="0" smtClean="0"/>
              <a:t>numbers</a:t>
            </a:r>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15</a:t>
            </a:fld>
            <a:endParaRPr lang="en-US"/>
          </a:p>
        </p:txBody>
      </p:sp>
    </p:spTree>
    <p:extLst>
      <p:ext uri="{BB962C8B-B14F-4D97-AF65-F5344CB8AC3E}">
        <p14:creationId xmlns:p14="http://schemas.microsoft.com/office/powerpoint/2010/main" val="738450639"/>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constrained devices</a:t>
            </a:r>
            <a:endParaRPr lang="en-US" dirty="0"/>
          </a:p>
        </p:txBody>
      </p:sp>
      <p:sp>
        <p:nvSpPr>
          <p:cNvPr id="3" name="Content Placeholder 2"/>
          <p:cNvSpPr>
            <a:spLocks noGrp="1"/>
          </p:cNvSpPr>
          <p:nvPr>
            <p:ph idx="1"/>
          </p:nvPr>
        </p:nvSpPr>
        <p:spPr>
          <a:xfrm>
            <a:off x="457200" y="1113809"/>
            <a:ext cx="8229600" cy="5487432"/>
          </a:xfrm>
        </p:spPr>
        <p:txBody>
          <a:bodyPr>
            <a:normAutofit/>
          </a:bodyPr>
          <a:lstStyle/>
          <a:p>
            <a:r>
              <a:rPr lang="en-US" dirty="0" smtClean="0"/>
              <a:t>The framework supports constrained devices by pairing them with more powerful </a:t>
            </a:r>
            <a:r>
              <a:rPr lang="en-US" dirty="0" smtClean="0"/>
              <a:t>“helpers”</a:t>
            </a:r>
            <a:endParaRPr lang="en-US" dirty="0" smtClean="0"/>
          </a:p>
          <a:p>
            <a:pPr lvl="1"/>
            <a:r>
              <a:rPr lang="en-US" dirty="0" smtClean="0"/>
              <a:t>Constrained devices may not run the forwarder, or do asymmetric signing, and instead delegates signing to the helper</a:t>
            </a:r>
          </a:p>
          <a:p>
            <a:pPr lvl="1"/>
            <a:r>
              <a:rPr lang="en-US" dirty="0" smtClean="0"/>
              <a:t>We assume </a:t>
            </a:r>
            <a:r>
              <a:rPr lang="en-US" dirty="0" smtClean="0"/>
              <a:t>each constrained </a:t>
            </a:r>
            <a:r>
              <a:rPr lang="en-US" dirty="0"/>
              <a:t>device h</a:t>
            </a:r>
            <a:r>
              <a:rPr lang="en-US" dirty="0" smtClean="0"/>
              <a:t>as established a shared secret with a </a:t>
            </a:r>
            <a:r>
              <a:rPr lang="en-US" dirty="0" smtClean="0"/>
              <a:t>helper offline</a:t>
            </a:r>
            <a:endParaRPr lang="en-US" dirty="0" smtClean="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16</a:t>
            </a:fld>
            <a:endParaRPr lang="en-US" dirty="0"/>
          </a:p>
        </p:txBody>
      </p:sp>
    </p:spTree>
    <p:extLst>
      <p:ext uri="{BB962C8B-B14F-4D97-AF65-F5344CB8AC3E}">
        <p14:creationId xmlns:p14="http://schemas.microsoft.com/office/powerpoint/2010/main" val="98853113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6689"/>
            <a:ext cx="8229600" cy="1096343"/>
          </a:xfrm>
        </p:spPr>
        <p:txBody>
          <a:bodyPr>
            <a:normAutofit fontScale="90000"/>
          </a:bodyPr>
          <a:lstStyle/>
          <a:p>
            <a:r>
              <a:rPr lang="en-US" dirty="0" smtClean="0"/>
              <a:t>Flow: constrained device authorization</a:t>
            </a:r>
            <a:endParaRPr lang="en-US" dirty="0"/>
          </a:p>
        </p:txBody>
      </p:sp>
      <p:sp>
        <p:nvSpPr>
          <p:cNvPr id="3" name="Content Placeholder 2"/>
          <p:cNvSpPr>
            <a:spLocks noGrp="1"/>
          </p:cNvSpPr>
          <p:nvPr>
            <p:ph idx="1"/>
          </p:nvPr>
        </p:nvSpPr>
        <p:spPr>
          <a:xfrm>
            <a:off x="457200" y="1117023"/>
            <a:ext cx="8539377" cy="1329043"/>
          </a:xfrm>
        </p:spPr>
        <p:txBody>
          <a:bodyPr>
            <a:normAutofit fontScale="92500" lnSpcReduction="10000"/>
          </a:bodyPr>
          <a:lstStyle/>
          <a:p>
            <a:r>
              <a:rPr lang="en-US" dirty="0" smtClean="0"/>
              <a:t>To </a:t>
            </a:r>
            <a:r>
              <a:rPr lang="en-US" dirty="0" smtClean="0"/>
              <a:t>make data published by </a:t>
            </a:r>
            <a:r>
              <a:rPr lang="en-US" dirty="0" smtClean="0"/>
              <a:t>constrained devices (e.g</a:t>
            </a:r>
            <a:r>
              <a:rPr lang="en-US" dirty="0" smtClean="0"/>
              <a:t>. an </a:t>
            </a:r>
            <a:r>
              <a:rPr lang="en-US" dirty="0" err="1" smtClean="0"/>
              <a:t>RFduino</a:t>
            </a:r>
            <a:r>
              <a:rPr lang="en-US" dirty="0" smtClean="0"/>
              <a:t>) </a:t>
            </a:r>
            <a:r>
              <a:rPr lang="en-US" dirty="0" smtClean="0"/>
              <a:t>verifiable, the device and its helper go through the following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17</a:t>
            </a:fld>
            <a:endParaRPr lang="en-US"/>
          </a:p>
        </p:txBody>
      </p:sp>
      <p:pic>
        <p:nvPicPr>
          <p:cNvPr id="8" name="Picture 7"/>
          <p:cNvPicPr>
            <a:picLocks noChangeAspect="1"/>
          </p:cNvPicPr>
          <p:nvPr/>
        </p:nvPicPr>
        <p:blipFill>
          <a:blip r:embed="rId3"/>
          <a:stretch>
            <a:fillRect/>
          </a:stretch>
        </p:blipFill>
        <p:spPr>
          <a:xfrm>
            <a:off x="578347" y="2524465"/>
            <a:ext cx="7656347" cy="4086030"/>
          </a:xfrm>
          <a:prstGeom prst="rect">
            <a:avLst/>
          </a:prstGeom>
        </p:spPr>
      </p:pic>
    </p:spTree>
    <p:extLst>
      <p:ext uri="{BB962C8B-B14F-4D97-AF65-F5344CB8AC3E}">
        <p14:creationId xmlns:p14="http://schemas.microsoft.com/office/powerpoint/2010/main" val="119604252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“Flow” Application</a:t>
            </a:r>
          </a:p>
        </p:txBody>
      </p:sp>
      <p:sp>
        <p:nvSpPr>
          <p:cNvPr id="4" name="Date Placeholder 3"/>
          <p:cNvSpPr>
            <a:spLocks noGrp="1"/>
          </p:cNvSpPr>
          <p:nvPr>
            <p:ph type="dt" sz="half" idx="10"/>
          </p:nvPr>
        </p:nvSpPr>
        <p:spPr/>
        <p:txBody>
          <a:bodyPr/>
          <a:lstStyle/>
          <a:p>
            <a:fld id="{C8FA8F5B-D5B3-6643-9360-D3E7988B7780}"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18</a:t>
            </a:fld>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0324788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Flow: introduction</a:t>
            </a:r>
            <a:endParaRPr lang="en-US" dirty="0"/>
          </a:p>
        </p:txBody>
      </p:sp>
      <p:sp>
        <p:nvSpPr>
          <p:cNvPr id="3" name="Content Placeholder 2"/>
          <p:cNvSpPr>
            <a:spLocks noGrp="1"/>
          </p:cNvSpPr>
          <p:nvPr>
            <p:ph idx="1"/>
          </p:nvPr>
        </p:nvSpPr>
        <p:spPr/>
        <p:txBody>
          <a:bodyPr>
            <a:normAutofit/>
          </a:bodyPr>
          <a:lstStyle/>
          <a:p>
            <a:r>
              <a:rPr lang="en-US" dirty="0"/>
              <a:t>Flow is </a:t>
            </a:r>
            <a:r>
              <a:rPr lang="en-US" dirty="0" smtClean="0"/>
              <a:t>a home </a:t>
            </a:r>
            <a:r>
              <a:rPr lang="en-US" dirty="0" err="1"/>
              <a:t>IoT</a:t>
            </a:r>
            <a:r>
              <a:rPr lang="en-US" dirty="0"/>
              <a:t> game application built on top of </a:t>
            </a:r>
            <a:r>
              <a:rPr lang="en-US" dirty="0" smtClean="0"/>
              <a:t>NDN-</a:t>
            </a:r>
            <a:r>
              <a:rPr lang="en-US" dirty="0" err="1" smtClean="0"/>
              <a:t>IoT</a:t>
            </a:r>
            <a:r>
              <a:rPr lang="en-US" dirty="0" smtClean="0"/>
              <a:t> </a:t>
            </a:r>
            <a:r>
              <a:rPr lang="en-US" dirty="0" smtClean="0"/>
              <a:t>framework. A player</a:t>
            </a:r>
          </a:p>
          <a:p>
            <a:pPr lvl="1"/>
            <a:r>
              <a:rPr lang="en-US" dirty="0" smtClean="0"/>
              <a:t>Interacts </a:t>
            </a:r>
            <a:r>
              <a:rPr lang="en-US" dirty="0"/>
              <a:t>with the game by walking around in an area tracked by </a:t>
            </a:r>
            <a:r>
              <a:rPr lang="en-US" dirty="0" err="1" smtClean="0">
                <a:hlinkClick r:id="rId2"/>
              </a:rPr>
              <a:t>OpenPTrack</a:t>
            </a:r>
            <a:r>
              <a:rPr lang="en-US" dirty="0" smtClean="0">
                <a:hlinkClick r:id="rId2"/>
              </a:rPr>
              <a:t> </a:t>
            </a:r>
            <a:r>
              <a:rPr lang="en-US" dirty="0" smtClean="0"/>
              <a:t>(opt)</a:t>
            </a:r>
            <a:endParaRPr lang="en-US" dirty="0" smtClean="0"/>
          </a:p>
          <a:p>
            <a:pPr lvl="1"/>
            <a:r>
              <a:rPr lang="en-US" dirty="0" smtClean="0"/>
              <a:t>Sees </a:t>
            </a:r>
            <a:r>
              <a:rPr lang="en-US" dirty="0"/>
              <a:t>his physical tracks affect the terrain in a virtual space rendered by </a:t>
            </a:r>
            <a:r>
              <a:rPr lang="en-US" dirty="0">
                <a:hlinkClick r:id="rId3"/>
              </a:rPr>
              <a:t>Unity3D</a:t>
            </a:r>
            <a:r>
              <a:rPr lang="en-US" dirty="0"/>
              <a:t> game </a:t>
            </a:r>
            <a:r>
              <a:rPr lang="en-US" dirty="0" smtClean="0"/>
              <a:t>engine</a:t>
            </a:r>
          </a:p>
          <a:p>
            <a:pPr lvl="1"/>
            <a:r>
              <a:rPr lang="en-US" dirty="0" smtClean="0"/>
              <a:t>Can </a:t>
            </a:r>
            <a:r>
              <a:rPr lang="en-US" dirty="0"/>
              <a:t>also drop images to the virtual space using a mobile </a:t>
            </a:r>
            <a:r>
              <a:rPr lang="en-US" dirty="0" smtClean="0"/>
              <a:t>webpage</a:t>
            </a:r>
          </a:p>
          <a:p>
            <a:pPr lvl="1"/>
            <a:r>
              <a:rPr lang="en-US" dirty="0" smtClean="0"/>
              <a:t>Can control </a:t>
            </a:r>
            <a:r>
              <a:rPr lang="en-US" dirty="0"/>
              <a:t>the angles the virtual cameras are facing by rotating </a:t>
            </a:r>
            <a:r>
              <a:rPr lang="en-US" dirty="0" smtClean="0"/>
              <a:t>gyroscopes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19</a:t>
            </a:fld>
            <a:endParaRPr lang="en-US"/>
          </a:p>
        </p:txBody>
      </p:sp>
    </p:spTree>
    <p:extLst>
      <p:ext uri="{BB962C8B-B14F-4D97-AF65-F5344CB8AC3E}">
        <p14:creationId xmlns:p14="http://schemas.microsoft.com/office/powerpoint/2010/main" val="224431827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a:bodyPr>
          <a:lstStyle/>
          <a:p>
            <a:r>
              <a:rPr lang="en-US" dirty="0" smtClean="0"/>
              <a:t>IP-</a:t>
            </a:r>
            <a:r>
              <a:rPr lang="en-US" dirty="0" err="1" smtClean="0"/>
              <a:t>IoT</a:t>
            </a:r>
            <a:r>
              <a:rPr lang="en-US" dirty="0" smtClean="0"/>
              <a:t> challenges</a:t>
            </a:r>
          </a:p>
          <a:p>
            <a:pPr lvl="1"/>
            <a:r>
              <a:rPr lang="en-US" dirty="0" smtClean="0"/>
              <a:t>Complex solutions </a:t>
            </a:r>
            <a:r>
              <a:rPr lang="en-US" dirty="0"/>
              <a:t>to </a:t>
            </a:r>
            <a:r>
              <a:rPr lang="en-US" dirty="0" smtClean="0"/>
              <a:t>simple communication needs</a:t>
            </a:r>
            <a:endParaRPr lang="en-US" dirty="0"/>
          </a:p>
          <a:p>
            <a:pPr lvl="1"/>
            <a:r>
              <a:rPr lang="en-US" dirty="0"/>
              <a:t>Limitations of </a:t>
            </a:r>
            <a:r>
              <a:rPr lang="en-US" dirty="0" smtClean="0"/>
              <a:t>channel</a:t>
            </a:r>
            <a:r>
              <a:rPr lang="en-US" dirty="0"/>
              <a:t>- and </a:t>
            </a:r>
            <a:r>
              <a:rPr lang="en-US" dirty="0" smtClean="0"/>
              <a:t>session</a:t>
            </a:r>
            <a:r>
              <a:rPr lang="en-US" dirty="0"/>
              <a:t>-based </a:t>
            </a:r>
            <a:r>
              <a:rPr lang="en-US" dirty="0" smtClean="0"/>
              <a:t>security</a:t>
            </a:r>
            <a:endParaRPr lang="en-US" dirty="0"/>
          </a:p>
          <a:p>
            <a:pPr lvl="1"/>
            <a:r>
              <a:rPr lang="en-US" dirty="0"/>
              <a:t>Poor </a:t>
            </a:r>
            <a:r>
              <a:rPr lang="en-US" dirty="0" smtClean="0"/>
              <a:t>integration </a:t>
            </a:r>
            <a:r>
              <a:rPr lang="en-US" dirty="0"/>
              <a:t>of </a:t>
            </a:r>
            <a:r>
              <a:rPr lang="en-US" dirty="0" smtClean="0"/>
              <a:t>local communication</a:t>
            </a:r>
          </a:p>
          <a:p>
            <a:r>
              <a:rPr lang="en-US" dirty="0" smtClean="0"/>
              <a:t>In this demo, we present </a:t>
            </a:r>
          </a:p>
          <a:p>
            <a:pPr lvl="1"/>
            <a:r>
              <a:rPr lang="en-US" dirty="0" smtClean="0"/>
              <a:t>NDN-</a:t>
            </a:r>
            <a:r>
              <a:rPr lang="en-US" dirty="0" err="1" smtClean="0"/>
              <a:t>IoT</a:t>
            </a:r>
            <a:r>
              <a:rPr lang="en-US" dirty="0" smtClean="0"/>
              <a:t>, an </a:t>
            </a:r>
            <a:r>
              <a:rPr lang="en-US" dirty="0" err="1"/>
              <a:t>IoT</a:t>
            </a:r>
            <a:r>
              <a:rPr lang="en-US" dirty="0"/>
              <a:t> </a:t>
            </a:r>
            <a:r>
              <a:rPr lang="en-US" dirty="0" smtClean="0"/>
              <a:t>framework over NDN</a:t>
            </a:r>
          </a:p>
          <a:p>
            <a:pPr lvl="1"/>
            <a:r>
              <a:rPr lang="en-US" dirty="0" smtClean="0"/>
              <a:t>“Flow”, a home entertainment application built using NDN-</a:t>
            </a:r>
            <a:r>
              <a:rPr lang="en-US" dirty="0" err="1" smtClean="0"/>
              <a:t>IoT</a:t>
            </a:r>
            <a:endParaRPr lang="en-US" dirty="0" smtClean="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a:t>
            </a:fld>
            <a:endParaRPr lang="en-US"/>
          </a:p>
        </p:txBody>
      </p:sp>
    </p:spTree>
    <p:extLst>
      <p:ext uri="{BB962C8B-B14F-4D97-AF65-F5344CB8AC3E}">
        <p14:creationId xmlns:p14="http://schemas.microsoft.com/office/powerpoint/2010/main" val="17813795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 components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79941930"/>
              </p:ext>
            </p:extLst>
          </p:nvPr>
        </p:nvGraphicFramePr>
        <p:xfrm>
          <a:off x="457200" y="1417638"/>
          <a:ext cx="8229600" cy="3845559"/>
        </p:xfrm>
        <a:graphic>
          <a:graphicData uri="http://schemas.openxmlformats.org/drawingml/2006/table">
            <a:tbl>
              <a:tblPr firstRow="1" bandRow="1">
                <a:tableStyleId>{2D5ABB26-0587-4C30-8999-92F81FD0307C}</a:tableStyleId>
              </a:tblPr>
              <a:tblGrid>
                <a:gridCol w="2057400"/>
                <a:gridCol w="2057400"/>
                <a:gridCol w="4114800"/>
              </a:tblGrid>
              <a:tr h="370840">
                <a:tc>
                  <a:txBody>
                    <a:bodyPr/>
                    <a:lstStyle/>
                    <a:p>
                      <a:r>
                        <a:rPr lang="en-US" dirty="0" smtClean="0"/>
                        <a:t>Component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Device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Role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OpenPTrack (opt)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Linux workstation machine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Produces time-series data (location of multiple tracked persons) at 30Hz</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Mobile website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Mobile phone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Sends</a:t>
                      </a:r>
                      <a:r>
                        <a:rPr lang="en-US" baseline="0" dirty="0" smtClean="0"/>
                        <a:t> </a:t>
                      </a:r>
                      <a:r>
                        <a:rPr lang="en-US" dirty="0" smtClean="0"/>
                        <a:t>environment </a:t>
                      </a:r>
                      <a:r>
                        <a:rPr lang="en-US" dirty="0" smtClean="0"/>
                        <a:t>control commands</a:t>
                      </a:r>
                      <a:r>
                        <a:rPr lang="en-US" baseline="0" dirty="0" smtClean="0"/>
                        <a:t> and </a:t>
                      </a:r>
                      <a:r>
                        <a:rPr lang="en-US" dirty="0" smtClean="0"/>
                        <a:t>consumes environment status</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Virtual camera control</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err="1" smtClean="0"/>
                        <a:t>RFduino</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Produces NDN data from </a:t>
                      </a:r>
                      <a:r>
                        <a:rPr lang="en-US" dirty="0" smtClean="0"/>
                        <a:t>gyroscope reading. Packetize</a:t>
                      </a:r>
                      <a:r>
                        <a:rPr lang="en-US" dirty="0" smtClean="0"/>
                        <a:t>, and</a:t>
                      </a:r>
                      <a:r>
                        <a:rPr lang="en-US" baseline="0" dirty="0" smtClean="0"/>
                        <a:t> </a:t>
                      </a:r>
                      <a:r>
                        <a:rPr lang="en-US" dirty="0" smtClean="0"/>
                        <a:t>send to </a:t>
                      </a:r>
                      <a:r>
                        <a:rPr lang="en-US" dirty="0" smtClean="0"/>
                        <a:t>helper </a:t>
                      </a:r>
                      <a:r>
                        <a:rPr lang="en-US" dirty="0" smtClean="0"/>
                        <a:t>(</a:t>
                      </a:r>
                      <a:r>
                        <a:rPr lang="en-US" dirty="0" err="1" smtClean="0"/>
                        <a:t>RaspberryPi</a:t>
                      </a:r>
                      <a:r>
                        <a:rPr lang="en-US" dirty="0" smtClean="0"/>
                        <a:t>) via </a:t>
                      </a:r>
                      <a:r>
                        <a:rPr lang="en-US" dirty="0" err="1" smtClean="0"/>
                        <a:t>bluetooth</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Controller/Gateway</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RaspberryPi2</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Serves </a:t>
                      </a:r>
                      <a:r>
                        <a:rPr lang="en-US" dirty="0" smtClean="0"/>
                        <a:t>as the trust </a:t>
                      </a:r>
                      <a:r>
                        <a:rPr lang="en-US" dirty="0" smtClean="0"/>
                        <a:t>anchor</a:t>
                      </a:r>
                      <a:r>
                        <a:rPr lang="en-US" baseline="0" dirty="0" smtClean="0"/>
                        <a:t> (</a:t>
                      </a:r>
                      <a:r>
                        <a:rPr lang="en-US" dirty="0" smtClean="0"/>
                        <a:t>runs </a:t>
                      </a:r>
                      <a:r>
                        <a:rPr lang="en-US" dirty="0" smtClean="0"/>
                        <a:t>NDN-</a:t>
                      </a:r>
                      <a:r>
                        <a:rPr lang="en-US" dirty="0" smtClean="0"/>
                        <a:t>pi</a:t>
                      </a:r>
                      <a:r>
                        <a:rPr lang="en-US" baseline="0" dirty="0" smtClean="0"/>
                        <a:t> </a:t>
                      </a:r>
                      <a:r>
                        <a:rPr lang="en-US" dirty="0" smtClean="0"/>
                        <a:t>controller)</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Unity3D game engine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OSX </a:t>
                      </a:r>
                      <a:r>
                        <a:rPr lang="en-US" baseline="0" dirty="0" smtClean="0"/>
                        <a:t>machine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Consumes opt, phones, and </a:t>
                      </a:r>
                      <a:r>
                        <a:rPr lang="en-US" dirty="0" err="1" smtClean="0"/>
                        <a:t>Arduino</a:t>
                      </a:r>
                      <a:r>
                        <a:rPr lang="en-US" dirty="0" smtClean="0"/>
                        <a:t> data; and </a:t>
                      </a:r>
                      <a:r>
                        <a:rPr lang="en-US" dirty="0" smtClean="0"/>
                        <a:t>renders</a:t>
                      </a:r>
                      <a:r>
                        <a:rPr lang="en-US" baseline="0" dirty="0" smtClean="0"/>
                        <a:t> the virtual environment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20</a:t>
            </a:fld>
            <a:endParaRPr lang="en-US"/>
          </a:p>
        </p:txBody>
      </p:sp>
      <p:sp>
        <p:nvSpPr>
          <p:cNvPr id="7" name="Content Placeholder 2"/>
          <p:cNvSpPr txBox="1">
            <a:spLocks/>
          </p:cNvSpPr>
          <p:nvPr/>
        </p:nvSpPr>
        <p:spPr>
          <a:xfrm>
            <a:off x="457200" y="5351847"/>
            <a:ext cx="8373054" cy="1209457"/>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71340907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Flow: application message exchanges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21</a:t>
            </a:fld>
            <a:endParaRPr lang="en-US"/>
          </a:p>
        </p:txBody>
      </p:sp>
      <p:pic>
        <p:nvPicPr>
          <p:cNvPr id="24" name="Picture 23"/>
          <p:cNvPicPr>
            <a:picLocks noChangeAspect="1"/>
          </p:cNvPicPr>
          <p:nvPr/>
        </p:nvPicPr>
        <p:blipFill>
          <a:blip r:embed="rId2"/>
          <a:stretch>
            <a:fillRect/>
          </a:stretch>
        </p:blipFill>
        <p:spPr>
          <a:xfrm>
            <a:off x="473038" y="940481"/>
            <a:ext cx="8213762" cy="5259070"/>
          </a:xfrm>
          <a:prstGeom prst="rect">
            <a:avLst/>
          </a:prstGeom>
        </p:spPr>
      </p:pic>
      <p:sp>
        <p:nvSpPr>
          <p:cNvPr id="27" name="Rectangle 26"/>
          <p:cNvSpPr/>
          <p:nvPr/>
        </p:nvSpPr>
        <p:spPr>
          <a:xfrm>
            <a:off x="1461731" y="6213824"/>
            <a:ext cx="4047502" cy="369332"/>
          </a:xfrm>
          <a:prstGeom prst="rect">
            <a:avLst/>
          </a:prstGeom>
        </p:spPr>
        <p:txBody>
          <a:bodyPr wrap="none">
            <a:spAutoFit/>
          </a:bodyPr>
          <a:lstStyle/>
          <a:p>
            <a:r>
              <a:rPr lang="en-US" dirty="0" smtClean="0"/>
              <a:t>Please refer to </a:t>
            </a:r>
            <a:r>
              <a:rPr lang="en-US" dirty="0" smtClean="0"/>
              <a:t>next page </a:t>
            </a:r>
            <a:r>
              <a:rPr lang="en-US" dirty="0" smtClean="0"/>
              <a:t>for diagram key</a:t>
            </a:r>
            <a:endParaRPr lang="en-US" dirty="0"/>
          </a:p>
        </p:txBody>
      </p:sp>
    </p:spTree>
    <p:extLst>
      <p:ext uri="{BB962C8B-B14F-4D97-AF65-F5344CB8AC3E}">
        <p14:creationId xmlns:p14="http://schemas.microsoft.com/office/powerpoint/2010/main" val="2434998799"/>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Flow: application message exchanges</a:t>
            </a:r>
          </a:p>
        </p:txBody>
      </p:sp>
      <p:pic>
        <p:nvPicPr>
          <p:cNvPr id="6" name="Content Placeholder 5"/>
          <p:cNvPicPr>
            <a:picLocks noGrp="1" noChangeAspect="1"/>
          </p:cNvPicPr>
          <p:nvPr>
            <p:ph idx="1"/>
          </p:nvPr>
        </p:nvPicPr>
        <p:blipFill>
          <a:blip r:embed="rId2"/>
          <a:srcRect l="-4491" r="-4491"/>
          <a:stretch>
            <a:fillRect/>
          </a:stretch>
        </p:blipFill>
        <p:spPr>
          <a:xfrm>
            <a:off x="457200" y="1106488"/>
            <a:ext cx="8229600" cy="4884737"/>
          </a:xfrm>
        </p:spPr>
      </p:pic>
      <p:sp>
        <p:nvSpPr>
          <p:cNvPr id="4" name="Date Placeholder 3"/>
          <p:cNvSpPr>
            <a:spLocks noGrp="1"/>
          </p:cNvSpPr>
          <p:nvPr>
            <p:ph type="dt" sz="half" idx="10"/>
          </p:nvPr>
        </p:nvSpPr>
        <p:spPr/>
        <p:txBody>
          <a:bodyPr/>
          <a:lstStyle/>
          <a:p>
            <a:fld id="{721F9FE9-9030-6449-8196-829D81AD2EE4}" type="datetime1">
              <a:rPr lang="en-US" smtClean="0"/>
              <a:t>1/20/17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22</a:t>
            </a:fld>
            <a:endParaRPr lang="en-US"/>
          </a:p>
        </p:txBody>
      </p:sp>
    </p:spTree>
    <p:extLst>
      <p:ext uri="{BB962C8B-B14F-4D97-AF65-F5344CB8AC3E}">
        <p14:creationId xmlns:p14="http://schemas.microsoft.com/office/powerpoint/2010/main" val="27122756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Links and documentation</a:t>
            </a:r>
            <a:endParaRPr lang="en-US" dirty="0"/>
          </a:p>
        </p:txBody>
      </p:sp>
      <p:sp>
        <p:nvSpPr>
          <p:cNvPr id="3" name="Content Placeholder 2"/>
          <p:cNvSpPr>
            <a:spLocks noGrp="1"/>
          </p:cNvSpPr>
          <p:nvPr>
            <p:ph idx="1"/>
          </p:nvPr>
        </p:nvSpPr>
        <p:spPr/>
        <p:txBody>
          <a:bodyPr/>
          <a:lstStyle/>
          <a:p>
            <a:r>
              <a:rPr lang="en-US" dirty="0" smtClean="0">
                <a:hlinkClick r:id="rId2"/>
              </a:rPr>
              <a:t>Code repository</a:t>
            </a:r>
            <a:endParaRPr lang="en-US" dirty="0" smtClean="0"/>
          </a:p>
          <a:p>
            <a:pPr lvl="1"/>
            <a:r>
              <a:rPr lang="en-US" dirty="0" smtClean="0">
                <a:hlinkClick r:id="rId3"/>
              </a:rPr>
              <a:t>NDN-IoT framework</a:t>
            </a:r>
            <a:endParaRPr lang="en-US" dirty="0" smtClean="0"/>
          </a:p>
          <a:p>
            <a:pPr lvl="2"/>
            <a:r>
              <a:rPr lang="en-US" dirty="0" smtClean="0">
                <a:hlinkClick r:id="rId4"/>
              </a:rPr>
              <a:t>Functionality overview</a:t>
            </a:r>
            <a:endParaRPr lang="en-US" dirty="0" smtClean="0"/>
          </a:p>
          <a:p>
            <a:pPr lvl="2"/>
            <a:r>
              <a:rPr lang="en-US" dirty="0" smtClean="0">
                <a:hlinkClick r:id="rId5"/>
              </a:rPr>
              <a:t>Interface description</a:t>
            </a:r>
            <a:endParaRPr lang="en-US" dirty="0" smtClean="0"/>
          </a:p>
          <a:p>
            <a:pPr lvl="1"/>
            <a:r>
              <a:rPr lang="en-US" dirty="0" smtClean="0">
                <a:hlinkClick r:id="rId6"/>
              </a:rPr>
              <a:t>Flow application</a:t>
            </a:r>
            <a:endParaRPr lang="en-US" dirty="0"/>
          </a:p>
          <a:p>
            <a:r>
              <a:rPr lang="en-US" dirty="0" smtClean="0">
                <a:hlinkClick r:id="rId7"/>
              </a:rPr>
              <a:t>Technical guide</a:t>
            </a:r>
            <a:r>
              <a:rPr lang="en-US" dirty="0" smtClean="0"/>
              <a:t> (installation and troubleshooting)</a:t>
            </a:r>
          </a:p>
          <a:p>
            <a:r>
              <a:rPr lang="en-US" dirty="0" smtClean="0"/>
              <a:t>Demo poster</a:t>
            </a:r>
          </a:p>
          <a:p>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23</a:t>
            </a:fld>
            <a:endParaRPr lang="en-US"/>
          </a:p>
        </p:txBody>
      </p:sp>
    </p:spTree>
    <p:extLst>
      <p:ext uri="{BB962C8B-B14F-4D97-AF65-F5344CB8AC3E}">
        <p14:creationId xmlns:p14="http://schemas.microsoft.com/office/powerpoint/2010/main" val="3018214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85000" lnSpcReduction="20000"/>
          </a:bodyPr>
          <a:lstStyle/>
          <a:p>
            <a:r>
              <a:rPr lang="en-US" dirty="0"/>
              <a:t>[1] W. Shang, A. </a:t>
            </a:r>
            <a:r>
              <a:rPr lang="en-US" dirty="0" err="1"/>
              <a:t>Bannis</a:t>
            </a:r>
            <a:r>
              <a:rPr lang="en-US" dirty="0"/>
              <a:t>, T. Liang, Z. Wang, Y. Yu, A. </a:t>
            </a:r>
            <a:r>
              <a:rPr lang="en-US" dirty="0" err="1"/>
              <a:t>Afanasyev</a:t>
            </a:r>
            <a:r>
              <a:rPr lang="en-US" dirty="0"/>
              <a:t>, J. Thompson, J. Burke, B. Zhang, L. Zhang. Named Data Networking of Things (Invited Paper). In </a:t>
            </a:r>
            <a:r>
              <a:rPr lang="en-US" dirty="0" err="1"/>
              <a:t>IoTDI</a:t>
            </a:r>
            <a:r>
              <a:rPr lang="en-US" dirty="0"/>
              <a:t>, </a:t>
            </a:r>
            <a:r>
              <a:rPr lang="en-US" dirty="0" smtClean="0"/>
              <a:t>2016</a:t>
            </a:r>
            <a:endParaRPr lang="pl-PL" dirty="0" smtClean="0"/>
          </a:p>
          <a:p>
            <a:r>
              <a:rPr lang="en-US" dirty="0" smtClean="0"/>
              <a:t>[2</a:t>
            </a:r>
            <a:r>
              <a:rPr lang="en-US" dirty="0"/>
              <a:t>] Z. Zhu and A. </a:t>
            </a:r>
            <a:r>
              <a:rPr lang="en-US" dirty="0" err="1"/>
              <a:t>Afanasyev</a:t>
            </a:r>
            <a:r>
              <a:rPr lang="en-US" dirty="0"/>
              <a:t>. Let's </a:t>
            </a:r>
            <a:r>
              <a:rPr lang="en-US" dirty="0" err="1"/>
              <a:t>ChronoSync</a:t>
            </a:r>
            <a:r>
              <a:rPr lang="en-US" dirty="0"/>
              <a:t>: Decentralized dataset state synchronization in NDN. In ICNP, 2013.</a:t>
            </a:r>
            <a:endParaRPr lang="en-US" dirty="0" smtClean="0"/>
          </a:p>
          <a:p>
            <a:r>
              <a:rPr lang="en-US" dirty="0" smtClean="0"/>
              <a:t>[3</a:t>
            </a:r>
            <a:r>
              <a:rPr lang="en-US" dirty="0"/>
              <a:t>] </a:t>
            </a:r>
            <a:r>
              <a:rPr lang="en-US" dirty="0" smtClean="0"/>
              <a:t>Y. </a:t>
            </a:r>
            <a:r>
              <a:rPr lang="en-US" dirty="0"/>
              <a:t>Yu, </a:t>
            </a:r>
            <a:r>
              <a:rPr lang="en-US" dirty="0" smtClean="0"/>
              <a:t>A. </a:t>
            </a:r>
            <a:r>
              <a:rPr lang="en-US" dirty="0" err="1"/>
              <a:t>Afanasyev</a:t>
            </a:r>
            <a:r>
              <a:rPr lang="en-US" dirty="0"/>
              <a:t>, </a:t>
            </a:r>
            <a:r>
              <a:rPr lang="en-US" dirty="0" smtClean="0"/>
              <a:t>D. </a:t>
            </a:r>
            <a:r>
              <a:rPr lang="en-US" dirty="0"/>
              <a:t>Clark, </a:t>
            </a:r>
            <a:r>
              <a:rPr lang="en-US" dirty="0" smtClean="0"/>
              <a:t>K. </a:t>
            </a:r>
            <a:r>
              <a:rPr lang="en-US" dirty="0" err="1" smtClean="0"/>
              <a:t>Claffy</a:t>
            </a:r>
            <a:r>
              <a:rPr lang="en-US" dirty="0"/>
              <a:t>, </a:t>
            </a:r>
            <a:r>
              <a:rPr lang="en-US" dirty="0" smtClean="0"/>
              <a:t>V. </a:t>
            </a:r>
            <a:r>
              <a:rPr lang="en-US" dirty="0"/>
              <a:t>Jacobson, and </a:t>
            </a:r>
            <a:r>
              <a:rPr lang="en-US" dirty="0" smtClean="0"/>
              <a:t>L. Zhang. </a:t>
            </a:r>
            <a:r>
              <a:rPr lang="en-US" dirty="0"/>
              <a:t>Schematizing Trust in Named Data Networking. In </a:t>
            </a:r>
            <a:r>
              <a:rPr lang="en-US" dirty="0" smtClean="0"/>
              <a:t>ICN’15, 2015</a:t>
            </a:r>
          </a:p>
          <a:p>
            <a:r>
              <a:rPr lang="en-US" dirty="0" smtClean="0"/>
              <a:t>[4</a:t>
            </a:r>
            <a:r>
              <a:rPr lang="en-US" dirty="0"/>
              <a:t>] A. </a:t>
            </a:r>
            <a:r>
              <a:rPr lang="en-US" dirty="0" err="1"/>
              <a:t>Bannis</a:t>
            </a:r>
            <a:r>
              <a:rPr lang="en-US" dirty="0"/>
              <a:t>, J. Burke. Creating A Secure, Integrated Home Network of Things with Named Data Networking, </a:t>
            </a:r>
            <a:r>
              <a:rPr lang="pl-PL" dirty="0"/>
              <a:t>Tech. Rep. NDN-0035, NDN, 2015</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24</a:t>
            </a:fld>
            <a:endParaRPr lang="en-US"/>
          </a:p>
        </p:txBody>
      </p:sp>
    </p:spTree>
    <p:extLst>
      <p:ext uri="{BB962C8B-B14F-4D97-AF65-F5344CB8AC3E}">
        <p14:creationId xmlns:p14="http://schemas.microsoft.com/office/powerpoint/2010/main" val="152654042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54217"/>
            <a:ext cx="8229600" cy="1143000"/>
          </a:xfrm>
        </p:spPr>
        <p:txBody>
          <a:bodyPr/>
          <a:lstStyle/>
          <a:p>
            <a:r>
              <a:rPr lang="en-US" dirty="0" smtClean="0"/>
              <a:t>Thanks</a:t>
            </a:r>
            <a:endParaRPr lang="en-US" dirty="0"/>
          </a:p>
        </p:txBody>
      </p:sp>
      <p:sp>
        <p:nvSpPr>
          <p:cNvPr id="4" name="Date Placeholder 3"/>
          <p:cNvSpPr>
            <a:spLocks noGrp="1"/>
          </p:cNvSpPr>
          <p:nvPr>
            <p:ph type="dt" sz="half" idx="10"/>
          </p:nvPr>
        </p:nvSpPr>
        <p:spPr/>
        <p:txBody>
          <a:bodyPr/>
          <a:lstStyle/>
          <a:p>
            <a:fld id="{A0063C40-A404-F04E-B5F5-DE7D925FC6ED}"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25</a:t>
            </a:fld>
            <a:endParaRPr lang="en-US"/>
          </a:p>
        </p:txBody>
      </p:sp>
    </p:spTree>
    <p:extLst>
      <p:ext uri="{BB962C8B-B14F-4D97-AF65-F5344CB8AC3E}">
        <p14:creationId xmlns:p14="http://schemas.microsoft.com/office/powerpoint/2010/main" val="122956520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18154"/>
            <a:ext cx="8229600" cy="1745183"/>
          </a:xfrm>
        </p:spPr>
        <p:txBody>
          <a:bodyPr>
            <a:normAutofit/>
          </a:bodyPr>
          <a:lstStyle/>
          <a:p>
            <a:r>
              <a:rPr lang="en-US" dirty="0" smtClean="0"/>
              <a:t>Appendix: </a:t>
            </a:r>
            <a:r>
              <a:rPr lang="en-US" dirty="0"/>
              <a:t>scenarios in Flow </a:t>
            </a:r>
            <a:r>
              <a:rPr lang="en-US" dirty="0" smtClean="0"/>
              <a:t>installation and usage</a:t>
            </a:r>
            <a:endParaRPr lang="en-US" dirty="0"/>
          </a:p>
        </p:txBody>
      </p:sp>
      <p:sp>
        <p:nvSpPr>
          <p:cNvPr id="4" name="Date Placeholder 3"/>
          <p:cNvSpPr>
            <a:spLocks noGrp="1"/>
          </p:cNvSpPr>
          <p:nvPr>
            <p:ph type="dt" sz="half" idx="10"/>
          </p:nvPr>
        </p:nvSpPr>
        <p:spPr/>
        <p:txBody>
          <a:bodyPr/>
          <a:lstStyle/>
          <a:p>
            <a:fld id="{A0063C40-A404-F04E-B5F5-DE7D925FC6ED}"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26</a:t>
            </a:fld>
            <a:endParaRPr lang="en-US"/>
          </a:p>
        </p:txBody>
      </p:sp>
    </p:spTree>
    <p:extLst>
      <p:ext uri="{BB962C8B-B14F-4D97-AF65-F5344CB8AC3E}">
        <p14:creationId xmlns:p14="http://schemas.microsoft.com/office/powerpoint/2010/main" val="249755430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Scenario: initial naming of a home</a:t>
            </a:r>
            <a:endParaRPr lang="en-US" dirty="0"/>
          </a:p>
        </p:txBody>
      </p:sp>
      <p:sp>
        <p:nvSpPr>
          <p:cNvPr id="3" name="Content Placeholder 2"/>
          <p:cNvSpPr>
            <a:spLocks noGrp="1"/>
          </p:cNvSpPr>
          <p:nvPr>
            <p:ph idx="1"/>
          </p:nvPr>
        </p:nvSpPr>
        <p:spPr>
          <a:xfrm>
            <a:off x="457200" y="1600200"/>
            <a:ext cx="8229600" cy="4756150"/>
          </a:xfrm>
        </p:spPr>
        <p:txBody>
          <a:bodyPr>
            <a:normAutofit fontScale="85000" lnSpcReduction="20000"/>
          </a:bodyPr>
          <a:lstStyle/>
          <a:p>
            <a:r>
              <a:rPr lang="en-US" dirty="0" smtClean="0"/>
              <a:t>User has several routers in his home; each one may be covering several rooms</a:t>
            </a:r>
          </a:p>
          <a:p>
            <a:r>
              <a:rPr lang="en-US" dirty="0" smtClean="0"/>
              <a:t>When installing the routers at home for the first time, user will be asked to provide the names each router should use, the prefixes they should serve</a:t>
            </a:r>
          </a:p>
          <a:p>
            <a:pPr lvl="1"/>
            <a:r>
              <a:rPr lang="en-US" dirty="0" smtClean="0"/>
              <a:t>For example, router serial-1234 should generate key pairs for identity “/</a:t>
            </a:r>
            <a:r>
              <a:rPr lang="en-US" dirty="0" err="1" smtClean="0"/>
              <a:t>alice</a:t>
            </a:r>
            <a:r>
              <a:rPr lang="en-US" dirty="0" smtClean="0"/>
              <a:t>-home/router1/”, and should serve “/</a:t>
            </a:r>
            <a:r>
              <a:rPr lang="en-US" dirty="0" err="1" smtClean="0"/>
              <a:t>alice</a:t>
            </a:r>
            <a:r>
              <a:rPr lang="en-US" dirty="0" smtClean="0"/>
              <a:t>-home/living-room” and “/</a:t>
            </a:r>
            <a:r>
              <a:rPr lang="en-US" dirty="0" err="1" smtClean="0"/>
              <a:t>alice</a:t>
            </a:r>
            <a:r>
              <a:rPr lang="en-US" dirty="0" smtClean="0"/>
              <a:t>-home/study”)</a:t>
            </a:r>
            <a:endParaRPr lang="en-US" dirty="0"/>
          </a:p>
          <a:p>
            <a:r>
              <a:rPr lang="en-US" dirty="0" smtClean="0"/>
              <a:t>The user could set up one master router (gateway) for the home, and add other routers from the gateway</a:t>
            </a:r>
          </a:p>
          <a:p>
            <a:r>
              <a:rPr lang="en-US" dirty="0" smtClean="0"/>
              <a:t>For a flow game running in the living room, user could choose to have the corresponding router sign the certificate of the game’s controller</a:t>
            </a:r>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27</a:t>
            </a:fld>
            <a:endParaRPr lang="en-US"/>
          </a:p>
        </p:txBody>
      </p:sp>
    </p:spTree>
    <p:extLst>
      <p:ext uri="{BB962C8B-B14F-4D97-AF65-F5344CB8AC3E}">
        <p14:creationId xmlns:p14="http://schemas.microsoft.com/office/powerpoint/2010/main" val="209363494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buying the game and installing at home</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The game would come with a controller (</a:t>
            </a:r>
            <a:r>
              <a:rPr lang="en-US" dirty="0" smtClean="0">
                <a:solidFill>
                  <a:srgbClr val="FF0000"/>
                </a:solidFill>
              </a:rPr>
              <a:t>not necessarily a router, maybe an </a:t>
            </a:r>
            <a:r>
              <a:rPr lang="en-US" dirty="0" err="1" smtClean="0">
                <a:solidFill>
                  <a:srgbClr val="FF0000"/>
                </a:solidFill>
              </a:rPr>
              <a:t>RPi</a:t>
            </a:r>
            <a:r>
              <a:rPr lang="en-US" dirty="0" smtClean="0">
                <a:solidFill>
                  <a:srgbClr val="FF0000"/>
                </a:solidFill>
              </a:rPr>
              <a:t> 2 that serves as the default trust anchor when you buy the game</a:t>
            </a:r>
            <a:r>
              <a:rPr lang="en-US" dirty="0" smtClean="0"/>
              <a:t>), a machine running opt, and a set of </a:t>
            </a:r>
            <a:r>
              <a:rPr lang="en-US" dirty="0" err="1" smtClean="0"/>
              <a:t>IoT</a:t>
            </a:r>
            <a:r>
              <a:rPr lang="en-US" dirty="0" smtClean="0"/>
              <a:t> devices (</a:t>
            </a:r>
            <a:r>
              <a:rPr lang="en-US" dirty="0" err="1" smtClean="0"/>
              <a:t>RFduinos</a:t>
            </a:r>
            <a:r>
              <a:rPr lang="en-US" dirty="0" smtClean="0"/>
              <a:t>), each with corresponding Flow component code installed, and has a preconfigured prefix, for example “/</a:t>
            </a:r>
            <a:r>
              <a:rPr lang="en-US" dirty="0" err="1" smtClean="0"/>
              <a:t>ndn</a:t>
            </a:r>
            <a:r>
              <a:rPr lang="en-US" dirty="0" smtClean="0"/>
              <a:t>/local/flow”, and with trust relationship already established: anchor cert is installed in each device and all device certs are signed.</a:t>
            </a:r>
          </a:p>
          <a:p>
            <a:r>
              <a:rPr lang="en-US" dirty="0" smtClean="0"/>
              <a:t>The user would use some UI to set the controller’s prefix and his game instance name</a:t>
            </a:r>
          </a:p>
          <a:p>
            <a:r>
              <a:rPr lang="en-US" dirty="0" smtClean="0"/>
              <a:t>Controller would inform its discovered devices that there’s an “installation”, so devices would use the new name to create key pair, and ask the controller to sign their new certs (during initial inform, the controller could include a challenge and expect response in devices’ new sign requests, so that no attackers could masquerade during the installation process)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28</a:t>
            </a:fld>
            <a:endParaRPr lang="en-US"/>
          </a:p>
        </p:txBody>
      </p:sp>
    </p:spTree>
    <p:extLst>
      <p:ext uri="{BB962C8B-B14F-4D97-AF65-F5344CB8AC3E}">
        <p14:creationId xmlns:p14="http://schemas.microsoft.com/office/powerpoint/2010/main" val="23249842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adding a newly bought device (Phone with NFC)</a:t>
            </a:r>
            <a:endParaRPr lang="en-US" dirty="0"/>
          </a:p>
        </p:txBody>
      </p:sp>
      <p:sp>
        <p:nvSpPr>
          <p:cNvPr id="3" name="Content Placeholder 2"/>
          <p:cNvSpPr>
            <a:spLocks noGrp="1"/>
          </p:cNvSpPr>
          <p:nvPr>
            <p:ph idx="1"/>
          </p:nvPr>
        </p:nvSpPr>
        <p:spPr>
          <a:xfrm>
            <a:off x="457200" y="1600199"/>
            <a:ext cx="8229600" cy="5121275"/>
          </a:xfrm>
        </p:spPr>
        <p:txBody>
          <a:bodyPr>
            <a:normAutofit fontScale="70000" lnSpcReduction="20000"/>
          </a:bodyPr>
          <a:lstStyle/>
          <a:p>
            <a:r>
              <a:rPr lang="en-US" dirty="0" smtClean="0"/>
              <a:t>A new Samsung phone would come with a certificate signed by Samsung. Verify it with Samsung. Then install Flow phone app (or run web browser), set the installation prefix to the prefix controller’s using, configure the application id (label), and connect to local network (register right prefixes). Phone generates its key pair in device namespace and self-sign.</a:t>
            </a:r>
          </a:p>
          <a:p>
            <a:r>
              <a:rPr lang="en-US" dirty="0" smtClean="0"/>
              <a:t>Controller has an NFC tag reader, to add the new phone, scan its NFC tag using the controller</a:t>
            </a:r>
          </a:p>
          <a:p>
            <a:r>
              <a:rPr lang="en-US" dirty="0" smtClean="0"/>
              <a:t>Controller would find out the device GUID and create a shared secret based on the NFC tag, and initiate “add device” by sending out interest to the phone</a:t>
            </a:r>
          </a:p>
          <a:p>
            <a:r>
              <a:rPr lang="en-US" dirty="0" smtClean="0"/>
              <a:t>Phone would reply with the application label it uses and what types of data it produces, and user confirms on controller to proceed with phone cert retrieval and signing, meanwhile controller updates the trust schema and informs all discovered consumers of this update (or they always keep outstanding interest for next schema)</a:t>
            </a:r>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29</a:t>
            </a:fld>
            <a:endParaRPr lang="en-US"/>
          </a:p>
        </p:txBody>
      </p:sp>
    </p:spTree>
    <p:extLst>
      <p:ext uri="{BB962C8B-B14F-4D97-AF65-F5344CB8AC3E}">
        <p14:creationId xmlns:p14="http://schemas.microsoft.com/office/powerpoint/2010/main" val="8215785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NDN-</a:t>
            </a:r>
            <a:r>
              <a:rPr lang="en-US" dirty="0" err="1" smtClean="0"/>
              <a:t>IoT</a:t>
            </a:r>
            <a:r>
              <a:rPr lang="en-US" dirty="0" smtClean="0"/>
              <a:t> Framework</a:t>
            </a:r>
            <a:endParaRPr lang="en-US" dirty="0"/>
          </a:p>
        </p:txBody>
      </p:sp>
      <p:sp>
        <p:nvSpPr>
          <p:cNvPr id="4" name="Date Placeholder 3"/>
          <p:cNvSpPr>
            <a:spLocks noGrp="1"/>
          </p:cNvSpPr>
          <p:nvPr>
            <p:ph type="dt" sz="half" idx="10"/>
          </p:nvPr>
        </p:nvSpPr>
        <p:spPr/>
        <p:txBody>
          <a:bodyPr/>
          <a:lstStyle/>
          <a:p>
            <a:fld id="{C8FA8F5B-D5B3-6643-9360-D3E7988B7780}"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a:t>
            </a:fld>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17341283"/>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replacing a device using the same application level name</a:t>
            </a:r>
            <a:endParaRPr lang="en-US" dirty="0"/>
          </a:p>
        </p:txBody>
      </p:sp>
      <p:sp>
        <p:nvSpPr>
          <p:cNvPr id="3" name="Content Placeholder 2"/>
          <p:cNvSpPr>
            <a:spLocks noGrp="1"/>
          </p:cNvSpPr>
          <p:nvPr>
            <p:ph idx="1"/>
          </p:nvPr>
        </p:nvSpPr>
        <p:spPr/>
        <p:txBody>
          <a:bodyPr/>
          <a:lstStyle/>
          <a:p>
            <a:r>
              <a:rPr lang="en-US" dirty="0" smtClean="0"/>
              <a:t>Imagine that the old “</a:t>
            </a:r>
            <a:r>
              <a:rPr lang="en-US" dirty="0" err="1" smtClean="0"/>
              <a:t>wii</a:t>
            </a:r>
            <a:r>
              <a:rPr lang="en-US" dirty="0" smtClean="0"/>
              <a:t>-controller-A” breaks, we replace it with a new one also called “</a:t>
            </a:r>
            <a:r>
              <a:rPr lang="en-US" dirty="0" err="1" smtClean="0"/>
              <a:t>wii</a:t>
            </a:r>
            <a:r>
              <a:rPr lang="en-US" dirty="0" smtClean="0"/>
              <a:t>-controller-A”</a:t>
            </a:r>
          </a:p>
          <a:p>
            <a:r>
              <a:rPr lang="en-US" dirty="0" smtClean="0"/>
              <a:t>Just follow the steps in the add device scenario in the previous slide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30</a:t>
            </a:fld>
            <a:endParaRPr lang="en-US"/>
          </a:p>
        </p:txBody>
      </p:sp>
    </p:spTree>
    <p:extLst>
      <p:ext uri="{BB962C8B-B14F-4D97-AF65-F5344CB8AC3E}">
        <p14:creationId xmlns:p14="http://schemas.microsoft.com/office/powerpoint/2010/main" val="307389703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functionalities</a:t>
            </a:r>
            <a:endParaRPr lang="en-US" dirty="0"/>
          </a:p>
        </p:txBody>
      </p:sp>
      <p:sp>
        <p:nvSpPr>
          <p:cNvPr id="3" name="Content Placeholder 2"/>
          <p:cNvSpPr>
            <a:spLocks noGrp="1"/>
          </p:cNvSpPr>
          <p:nvPr>
            <p:ph idx="1"/>
          </p:nvPr>
        </p:nvSpPr>
        <p:spPr/>
        <p:txBody>
          <a:bodyPr>
            <a:normAutofit/>
          </a:bodyPr>
          <a:lstStyle/>
          <a:p>
            <a:r>
              <a:rPr lang="en-US" dirty="0" smtClean="0"/>
              <a:t>NDN-</a:t>
            </a:r>
            <a:r>
              <a:rPr lang="en-US" dirty="0" err="1" smtClean="0"/>
              <a:t>IoT</a:t>
            </a:r>
            <a:r>
              <a:rPr lang="en-US" dirty="0" smtClean="0"/>
              <a:t> (Named </a:t>
            </a:r>
            <a:r>
              <a:rPr lang="en-US" dirty="0" smtClean="0"/>
              <a:t>Data Networking </a:t>
            </a:r>
            <a:r>
              <a:rPr lang="en-US" dirty="0" smtClean="0"/>
              <a:t>of </a:t>
            </a:r>
            <a:r>
              <a:rPr lang="en-US" dirty="0" smtClean="0"/>
              <a:t>Things) </a:t>
            </a:r>
            <a:r>
              <a:rPr lang="en-US" dirty="0"/>
              <a:t>is a set of </a:t>
            </a:r>
            <a:r>
              <a:rPr lang="en-US" dirty="0" smtClean="0"/>
              <a:t>libraries implementing functionalities in the NDN team’s </a:t>
            </a:r>
            <a:r>
              <a:rPr lang="en-US" dirty="0" smtClean="0">
                <a:hlinkClick r:id="rId3"/>
              </a:rPr>
              <a:t>IoTDI</a:t>
            </a:r>
            <a:r>
              <a:rPr lang="en-US" dirty="0">
                <a:hlinkClick r:id="rId3"/>
              </a:rPr>
              <a:t> </a:t>
            </a:r>
            <a:r>
              <a:rPr lang="en-US" dirty="0" smtClean="0">
                <a:hlinkClick r:id="rId3"/>
              </a:rPr>
              <a:t>2016 paper</a:t>
            </a:r>
            <a:r>
              <a:rPr lang="en-US" dirty="0" smtClean="0"/>
              <a:t> [1]</a:t>
            </a:r>
          </a:p>
          <a:p>
            <a:pPr lvl="1"/>
            <a:r>
              <a:rPr lang="en-US" dirty="0" smtClean="0"/>
              <a:t>Naming things</a:t>
            </a:r>
            <a:r>
              <a:rPr lang="en-US" dirty="0"/>
              <a:t>, </a:t>
            </a:r>
            <a:r>
              <a:rPr lang="en-US" dirty="0" smtClean="0"/>
              <a:t>devices</a:t>
            </a:r>
            <a:r>
              <a:rPr lang="en-US" dirty="0"/>
              <a:t>, and their </a:t>
            </a:r>
            <a:r>
              <a:rPr lang="en-US" dirty="0" smtClean="0"/>
              <a:t>data (VI.A)</a:t>
            </a:r>
          </a:p>
          <a:p>
            <a:pPr lvl="1"/>
            <a:r>
              <a:rPr lang="en-US" dirty="0"/>
              <a:t>Schematized trust (VI.C</a:t>
            </a:r>
            <a:r>
              <a:rPr lang="en-US" dirty="0" smtClean="0"/>
              <a:t>)</a:t>
            </a:r>
          </a:p>
          <a:p>
            <a:pPr lvl="1"/>
            <a:r>
              <a:rPr lang="en-US" dirty="0" smtClean="0"/>
              <a:t>Device and application bootstrap (VI.B, VI.C)</a:t>
            </a:r>
          </a:p>
          <a:p>
            <a:pPr lvl="1"/>
            <a:r>
              <a:rPr lang="en-US" dirty="0" smtClean="0"/>
              <a:t>Device/service/capability discovery (VI.B)</a:t>
            </a:r>
          </a:p>
          <a:p>
            <a:pPr lvl="1"/>
            <a:r>
              <a:rPr lang="en-US" dirty="0" smtClean="0"/>
              <a:t>Application-level pub/sub (VI.F)</a:t>
            </a:r>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4</a:t>
            </a:fld>
            <a:endParaRPr lang="en-US"/>
          </a:p>
        </p:txBody>
      </p:sp>
    </p:spTree>
    <p:extLst>
      <p:ext uri="{BB962C8B-B14F-4D97-AF65-F5344CB8AC3E}">
        <p14:creationId xmlns:p14="http://schemas.microsoft.com/office/powerpoint/2010/main" val="412971582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a:t>: </a:t>
            </a:r>
            <a:r>
              <a:rPr lang="en-US" dirty="0" smtClean="0"/>
              <a:t>naming</a:t>
            </a:r>
            <a:endParaRPr lang="en-US" dirty="0"/>
          </a:p>
        </p:txBody>
      </p:sp>
      <p:sp>
        <p:nvSpPr>
          <p:cNvPr id="3" name="Content Placeholder 2"/>
          <p:cNvSpPr>
            <a:spLocks noGrp="1"/>
          </p:cNvSpPr>
          <p:nvPr>
            <p:ph idx="1"/>
          </p:nvPr>
        </p:nvSpPr>
        <p:spPr>
          <a:xfrm>
            <a:off x="457200" y="1144007"/>
            <a:ext cx="8229600" cy="5149310"/>
          </a:xfrm>
        </p:spPr>
        <p:txBody>
          <a:bodyPr>
            <a:normAutofit lnSpcReduction="10000"/>
          </a:bodyPr>
          <a:lstStyle/>
          <a:p>
            <a:r>
              <a:rPr lang="en-US" dirty="0"/>
              <a:t>The framework can support arbitrary names, but suggest three levels of </a:t>
            </a:r>
            <a:r>
              <a:rPr lang="en-US" dirty="0" smtClean="0"/>
              <a:t>naming</a:t>
            </a:r>
            <a:endParaRPr lang="en-US" dirty="0"/>
          </a:p>
          <a:p>
            <a:pPr lvl="1"/>
            <a:r>
              <a:rPr lang="en-US" dirty="0" smtClean="0"/>
              <a:t>Application/thing level: name the thing</a:t>
            </a:r>
          </a:p>
          <a:p>
            <a:pPr lvl="2"/>
            <a:r>
              <a:rPr lang="en-US" dirty="0"/>
              <a:t>An application-specific </a:t>
            </a:r>
            <a:r>
              <a:rPr lang="en-US" dirty="0" smtClean="0"/>
              <a:t>“label” </a:t>
            </a:r>
            <a:r>
              <a:rPr lang="en-US" dirty="0"/>
              <a:t>given by the </a:t>
            </a:r>
            <a:r>
              <a:rPr lang="en-US" dirty="0" smtClean="0"/>
              <a:t>user</a:t>
            </a:r>
          </a:p>
          <a:p>
            <a:pPr lvl="2"/>
            <a:r>
              <a:rPr lang="en-US" dirty="0" smtClean="0"/>
              <a:t>For application data exchange</a:t>
            </a:r>
            <a:endParaRPr lang="en-US" dirty="0" smtClean="0"/>
          </a:p>
          <a:p>
            <a:pPr lvl="1"/>
            <a:r>
              <a:rPr lang="en-US" dirty="0" smtClean="0"/>
              <a:t>Device level: name the device in a space</a:t>
            </a:r>
          </a:p>
          <a:p>
            <a:pPr lvl="2"/>
            <a:r>
              <a:rPr lang="en-US" dirty="0" smtClean="0"/>
              <a:t>Some physical </a:t>
            </a:r>
            <a:r>
              <a:rPr lang="en-US" dirty="0" smtClean="0"/>
              <a:t>properties </a:t>
            </a:r>
            <a:r>
              <a:rPr lang="en-US" dirty="0" smtClean="0"/>
              <a:t>of the device to identify the device</a:t>
            </a:r>
          </a:p>
          <a:p>
            <a:pPr lvl="2"/>
            <a:r>
              <a:rPr lang="en-US" dirty="0" smtClean="0"/>
              <a:t>For device control and status feedback</a:t>
            </a:r>
          </a:p>
          <a:p>
            <a:pPr lvl="1"/>
            <a:r>
              <a:rPr lang="en-US" dirty="0" smtClean="0"/>
              <a:t>Manufacturer level: name given by the manufacturer</a:t>
            </a:r>
          </a:p>
          <a:p>
            <a:pPr lvl="2"/>
            <a:r>
              <a:rPr lang="en-US" dirty="0" smtClean="0"/>
              <a:t>For </a:t>
            </a:r>
            <a:r>
              <a:rPr lang="en-US" dirty="0" smtClean="0"/>
              <a:t>initial </a:t>
            </a:r>
            <a:r>
              <a:rPr lang="en-US" dirty="0" smtClean="0"/>
              <a:t>device profile retrieval and verification</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5</a:t>
            </a:fld>
            <a:endParaRPr lang="en-US"/>
          </a:p>
        </p:txBody>
      </p:sp>
    </p:spTree>
    <p:extLst>
      <p:ext uri="{BB962C8B-B14F-4D97-AF65-F5344CB8AC3E}">
        <p14:creationId xmlns:p14="http://schemas.microsoft.com/office/powerpoint/2010/main" val="84459418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naming – </a:t>
            </a:r>
            <a:r>
              <a:rPr lang="en-US" dirty="0" err="1" smtClean="0"/>
              <a:t>cont</a:t>
            </a:r>
            <a:endParaRPr lang="en-US" dirty="0"/>
          </a:p>
        </p:txBody>
      </p:sp>
      <p:sp>
        <p:nvSpPr>
          <p:cNvPr id="3" name="Content Placeholder 2"/>
          <p:cNvSpPr>
            <a:spLocks noGrp="1"/>
          </p:cNvSpPr>
          <p:nvPr>
            <p:ph idx="1"/>
          </p:nvPr>
        </p:nvSpPr>
        <p:spPr>
          <a:xfrm>
            <a:off x="457200" y="1097280"/>
            <a:ext cx="8229600" cy="1143784"/>
          </a:xfrm>
        </p:spPr>
        <p:txBody>
          <a:bodyPr/>
          <a:lstStyle/>
          <a:p>
            <a:r>
              <a:rPr lang="en-US" dirty="0" smtClean="0"/>
              <a:t>An example of the three levels of names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6</a:t>
            </a:fld>
            <a:endParaRPr lang="en-US"/>
          </a:p>
        </p:txBody>
      </p:sp>
      <p:pic>
        <p:nvPicPr>
          <p:cNvPr id="6" name="Picture 5"/>
          <p:cNvPicPr>
            <a:picLocks noChangeAspect="1"/>
          </p:cNvPicPr>
          <p:nvPr/>
        </p:nvPicPr>
        <p:blipFill>
          <a:blip r:embed="rId3"/>
          <a:stretch>
            <a:fillRect/>
          </a:stretch>
        </p:blipFill>
        <p:spPr>
          <a:xfrm>
            <a:off x="958961" y="1893082"/>
            <a:ext cx="4606611" cy="1494771"/>
          </a:xfrm>
          <a:prstGeom prst="rect">
            <a:avLst/>
          </a:prstGeom>
        </p:spPr>
      </p:pic>
      <p:sp>
        <p:nvSpPr>
          <p:cNvPr id="7" name="Content Placeholder 2"/>
          <p:cNvSpPr txBox="1">
            <a:spLocks/>
          </p:cNvSpPr>
          <p:nvPr/>
        </p:nvSpPr>
        <p:spPr>
          <a:xfrm>
            <a:off x="457200" y="3560332"/>
            <a:ext cx="8229600" cy="2767398"/>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The root prefix can be</a:t>
            </a:r>
          </a:p>
          <a:p>
            <a:pPr lvl="1"/>
            <a:r>
              <a:rPr lang="en-US" dirty="0" smtClean="0"/>
              <a:t>A globally reachable name such as “/</a:t>
            </a:r>
            <a:r>
              <a:rPr lang="en-US" dirty="0" err="1" smtClean="0"/>
              <a:t>ucla</a:t>
            </a:r>
            <a:r>
              <a:rPr lang="en-US" dirty="0" smtClean="0"/>
              <a:t>/</a:t>
            </a:r>
            <a:r>
              <a:rPr lang="en-US" dirty="0" err="1" smtClean="0"/>
              <a:t>MelnitzHall</a:t>
            </a:r>
            <a:r>
              <a:rPr lang="en-US" dirty="0" smtClean="0"/>
              <a:t>/1469C”, which supports global Internet integration</a:t>
            </a:r>
          </a:p>
          <a:p>
            <a:pPr lvl="1"/>
            <a:r>
              <a:rPr lang="en-US" dirty="0" smtClean="0"/>
              <a:t>A local prefix such as “/home”, which could support global Internet integration via forwarding hints or encapsulation</a:t>
            </a:r>
            <a:endParaRPr lang="en-US" dirty="0"/>
          </a:p>
        </p:txBody>
      </p:sp>
    </p:spTree>
    <p:extLst>
      <p:ext uri="{BB962C8B-B14F-4D97-AF65-F5344CB8AC3E}">
        <p14:creationId xmlns:p14="http://schemas.microsoft.com/office/powerpoint/2010/main" val="190375365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Flow application: namespace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7</a:t>
            </a:fld>
            <a:endParaRPr lang="en-US"/>
          </a:p>
        </p:txBody>
      </p:sp>
      <p:pic>
        <p:nvPicPr>
          <p:cNvPr id="6" name="Picture 5"/>
          <p:cNvPicPr>
            <a:picLocks noChangeAspect="1"/>
          </p:cNvPicPr>
          <p:nvPr/>
        </p:nvPicPr>
        <p:blipFill>
          <a:blip r:embed="rId3"/>
          <a:stretch>
            <a:fillRect/>
          </a:stretch>
        </p:blipFill>
        <p:spPr>
          <a:xfrm>
            <a:off x="0" y="1519318"/>
            <a:ext cx="9144000" cy="4559632"/>
          </a:xfrm>
          <a:prstGeom prst="rect">
            <a:avLst/>
          </a:prstGeom>
        </p:spPr>
      </p:pic>
    </p:spTree>
    <p:extLst>
      <p:ext uri="{BB962C8B-B14F-4D97-AF65-F5344CB8AC3E}">
        <p14:creationId xmlns:p14="http://schemas.microsoft.com/office/powerpoint/2010/main" val="287212104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trust</a:t>
            </a:r>
            <a:endParaRPr lang="en-US" dirty="0"/>
          </a:p>
        </p:txBody>
      </p:sp>
      <p:sp>
        <p:nvSpPr>
          <p:cNvPr id="3" name="Content Placeholder 2"/>
          <p:cNvSpPr>
            <a:spLocks noGrp="1"/>
          </p:cNvSpPr>
          <p:nvPr>
            <p:ph idx="1"/>
          </p:nvPr>
        </p:nvSpPr>
        <p:spPr>
          <a:xfrm>
            <a:off x="457200" y="1097280"/>
            <a:ext cx="8229600" cy="5259070"/>
          </a:xfrm>
        </p:spPr>
        <p:txBody>
          <a:bodyPr>
            <a:normAutofit fontScale="92500" lnSpcReduction="10000"/>
          </a:bodyPr>
          <a:lstStyle/>
          <a:p>
            <a:r>
              <a:rPr lang="en-US" dirty="0" smtClean="0"/>
              <a:t>NDN-</a:t>
            </a:r>
            <a:r>
              <a:rPr lang="en-US" dirty="0" err="1" smtClean="0"/>
              <a:t>IoT</a:t>
            </a:r>
            <a:r>
              <a:rPr lang="en-US" dirty="0" smtClean="0"/>
              <a:t> uses </a:t>
            </a:r>
            <a:r>
              <a:rPr lang="en-US" dirty="0" smtClean="0">
                <a:hlinkClick r:id="rId3"/>
              </a:rPr>
              <a:t>schematized trust</a:t>
            </a:r>
            <a:r>
              <a:rPr lang="en-US" dirty="0" smtClean="0"/>
              <a:t> [3], which</a:t>
            </a:r>
            <a:endParaRPr lang="en-US" dirty="0"/>
          </a:p>
          <a:p>
            <a:pPr lvl="1"/>
            <a:r>
              <a:rPr lang="en-US" dirty="0" smtClean="0"/>
              <a:t>Leverages </a:t>
            </a:r>
            <a:r>
              <a:rPr lang="en-US" dirty="0"/>
              <a:t>the structure of names to </a:t>
            </a:r>
            <a:r>
              <a:rPr lang="en-US" dirty="0" smtClean="0"/>
              <a:t>schematize </a:t>
            </a:r>
            <a:r>
              <a:rPr lang="en-US" dirty="0"/>
              <a:t>decision-making on a packet-by-packet </a:t>
            </a:r>
            <a:r>
              <a:rPr lang="en-US" dirty="0" smtClean="0"/>
              <a:t>basis</a:t>
            </a:r>
            <a:endParaRPr lang="en-US" dirty="0"/>
          </a:p>
          <a:p>
            <a:pPr lvl="1"/>
            <a:r>
              <a:rPr lang="en-US" dirty="0" smtClean="0"/>
              <a:t>Uses a schema file to define expected relationship between a data name and a </a:t>
            </a:r>
            <a:r>
              <a:rPr lang="en-US" dirty="0" err="1" smtClean="0"/>
              <a:t>KeyLocator</a:t>
            </a:r>
            <a:r>
              <a:rPr lang="en-US" dirty="0" smtClean="0"/>
              <a:t> key name, and forms a hierarchical structure</a:t>
            </a:r>
            <a:endParaRPr lang="en-US" dirty="0"/>
          </a:p>
          <a:p>
            <a:r>
              <a:rPr lang="en-US" dirty="0" smtClean="0"/>
              <a:t>The framework uses a hierarchical trust model</a:t>
            </a:r>
          </a:p>
          <a:p>
            <a:pPr lvl="1"/>
            <a:r>
              <a:rPr lang="en-US" dirty="0" smtClean="0"/>
              <a:t>A gateway/controller serves as the trust anchor</a:t>
            </a:r>
          </a:p>
          <a:p>
            <a:pPr lvl="1"/>
            <a:r>
              <a:rPr lang="en-US" dirty="0" smtClean="0"/>
              <a:t>The gateway’s key signs device certificates (device namespace)</a:t>
            </a:r>
          </a:p>
          <a:p>
            <a:pPr lvl="1"/>
            <a:r>
              <a:rPr lang="en-US" dirty="0" smtClean="0"/>
              <a:t>Each device’s key signs application data it produces (application namespace)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8</a:t>
            </a:fld>
            <a:endParaRPr lang="en-US"/>
          </a:p>
        </p:txBody>
      </p:sp>
    </p:spTree>
    <p:extLst>
      <p:ext uri="{BB962C8B-B14F-4D97-AF65-F5344CB8AC3E}">
        <p14:creationId xmlns:p14="http://schemas.microsoft.com/office/powerpoint/2010/main" val="355731391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Flow application: trust relationship</a:t>
            </a:r>
            <a:endParaRPr lang="en-US" dirty="0"/>
          </a:p>
        </p:txBody>
      </p:sp>
      <p:sp>
        <p:nvSpPr>
          <p:cNvPr id="3" name="Content Placeholder 2"/>
          <p:cNvSpPr>
            <a:spLocks noGrp="1"/>
          </p:cNvSpPr>
          <p:nvPr>
            <p:ph idx="1"/>
          </p:nvPr>
        </p:nvSpPr>
        <p:spPr/>
        <p:txBody>
          <a:bodyPr/>
          <a:lstStyle/>
          <a:p>
            <a:r>
              <a:rPr lang="en-US" dirty="0" smtClean="0"/>
              <a:t>Example trust relationship</a:t>
            </a:r>
          </a:p>
          <a:p>
            <a:pPr marL="457200" lvl="1" indent="0">
              <a:buNone/>
            </a:pPr>
            <a:endParaRPr lang="en-US" dirty="0" smtClean="0"/>
          </a:p>
        </p:txBody>
      </p:sp>
      <p:sp>
        <p:nvSpPr>
          <p:cNvPr id="4" name="Date Placeholder 3"/>
          <p:cNvSpPr>
            <a:spLocks noGrp="1"/>
          </p:cNvSpPr>
          <p:nvPr>
            <p:ph type="dt" sz="half" idx="10"/>
          </p:nvPr>
        </p:nvSpPr>
        <p:spPr/>
        <p:txBody>
          <a:bodyPr/>
          <a:lstStyle/>
          <a:p>
            <a:fld id="{E51FF31D-B254-5E42-8BC8-66D14C338883}"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9</a:t>
            </a:fld>
            <a:endParaRPr lang="en-US"/>
          </a:p>
        </p:txBody>
      </p:sp>
      <p:pic>
        <p:nvPicPr>
          <p:cNvPr id="9" name="Picture 8"/>
          <p:cNvPicPr>
            <a:picLocks noChangeAspect="1"/>
          </p:cNvPicPr>
          <p:nvPr/>
        </p:nvPicPr>
        <p:blipFill>
          <a:blip r:embed="rId3"/>
          <a:stretch>
            <a:fillRect/>
          </a:stretch>
        </p:blipFill>
        <p:spPr>
          <a:xfrm>
            <a:off x="609600" y="2095359"/>
            <a:ext cx="8077200" cy="3200400"/>
          </a:xfrm>
          <a:prstGeom prst="rect">
            <a:avLst/>
          </a:prstGeom>
        </p:spPr>
      </p:pic>
    </p:spTree>
    <p:extLst>
      <p:ext uri="{BB962C8B-B14F-4D97-AF65-F5344CB8AC3E}">
        <p14:creationId xmlns:p14="http://schemas.microsoft.com/office/powerpoint/2010/main" val="99516145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22234</TotalTime>
  <Words>2017</Words>
  <Application>Microsoft Macintosh PowerPoint</Application>
  <PresentationFormat>On-screen Show (4:3)</PresentationFormat>
  <Paragraphs>240</Paragraphs>
  <Slides>30</Slides>
  <Notes>18</Notes>
  <HiddenSlides>6</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NDN-IoT Framework and Example Application “Flow”</vt:lpstr>
      <vt:lpstr>Introduction</vt:lpstr>
      <vt:lpstr>NDN-IoT Framework</vt:lpstr>
      <vt:lpstr>NDN-IoT: functionalities</vt:lpstr>
      <vt:lpstr>NDN-IoT: naming</vt:lpstr>
      <vt:lpstr>NDN-IoT: naming – cont</vt:lpstr>
      <vt:lpstr>Flow application: namespace</vt:lpstr>
      <vt:lpstr>NDN-IoT: trust</vt:lpstr>
      <vt:lpstr>Flow application: trust relationship</vt:lpstr>
      <vt:lpstr>Flow: manufacturer and code/binary trust schema</vt:lpstr>
      <vt:lpstr>NDN-IoT: bootstrap</vt:lpstr>
      <vt:lpstr>NDN-IoT: bootstrap sequences</vt:lpstr>
      <vt:lpstr>NDN-IoT: discovery</vt:lpstr>
      <vt:lpstr>NDN-IoT: discovery sequence</vt:lpstr>
      <vt:lpstr>NDN-IoT: app-level pub/sub</vt:lpstr>
      <vt:lpstr>NDN-IoT: constrained devices</vt:lpstr>
      <vt:lpstr>Flow: constrained device authorization</vt:lpstr>
      <vt:lpstr>“Flow” Application</vt:lpstr>
      <vt:lpstr>Flow: introduction</vt:lpstr>
      <vt:lpstr>Flow: components</vt:lpstr>
      <vt:lpstr>Flow: application message exchanges</vt:lpstr>
      <vt:lpstr>Flow: application message exchanges</vt:lpstr>
      <vt:lpstr>Links and documentation</vt:lpstr>
      <vt:lpstr>References</vt:lpstr>
      <vt:lpstr>Thanks</vt:lpstr>
      <vt:lpstr>Appendix: scenarios in Flow installation and usage</vt:lpstr>
      <vt:lpstr>Scenario: initial naming of a home</vt:lpstr>
      <vt:lpstr>Scenario: buying the game and installing at home</vt:lpstr>
      <vt:lpstr>Scenario: adding a newly bought device (Phone with NFC)</vt:lpstr>
      <vt:lpstr>Scenario: replacing a device using the same application level name</vt:lpstr>
    </vt:vector>
  </TitlesOfParts>
  <Company>remap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FLOW Design</dc:title>
  <dc:creator>Zhehao Wang</dc:creator>
  <cp:lastModifiedBy>Zhehao Wang</cp:lastModifiedBy>
  <cp:revision>2026</cp:revision>
  <dcterms:created xsi:type="dcterms:W3CDTF">2016-06-13T15:53:54Z</dcterms:created>
  <dcterms:modified xsi:type="dcterms:W3CDTF">2017-01-23T20:52:15Z</dcterms:modified>
</cp:coreProperties>
</file>

<file path=docProps/thumbnail.jpeg>
</file>